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0" r:id="rId2"/>
  </p:sldMasterIdLst>
  <p:notesMasterIdLst>
    <p:notesMasterId r:id="rId38"/>
  </p:notesMasterIdLst>
  <p:sldIdLst>
    <p:sldId id="273" r:id="rId3"/>
    <p:sldId id="265" r:id="rId4"/>
    <p:sldId id="318" r:id="rId5"/>
    <p:sldId id="275" r:id="rId6"/>
    <p:sldId id="285" r:id="rId7"/>
    <p:sldId id="353" r:id="rId8"/>
    <p:sldId id="319" r:id="rId9"/>
    <p:sldId id="286" r:id="rId10"/>
    <p:sldId id="287" r:id="rId11"/>
    <p:sldId id="288" r:id="rId12"/>
    <p:sldId id="289" r:id="rId13"/>
    <p:sldId id="292" r:id="rId14"/>
    <p:sldId id="295" r:id="rId15"/>
    <p:sldId id="297" r:id="rId16"/>
    <p:sldId id="300" r:id="rId17"/>
    <p:sldId id="360" r:id="rId18"/>
    <p:sldId id="336" r:id="rId19"/>
    <p:sldId id="302" r:id="rId20"/>
    <p:sldId id="356" r:id="rId21"/>
    <p:sldId id="355" r:id="rId22"/>
    <p:sldId id="354" r:id="rId23"/>
    <p:sldId id="264" r:id="rId24"/>
    <p:sldId id="260" r:id="rId25"/>
    <p:sldId id="337" r:id="rId26"/>
    <p:sldId id="358" r:id="rId27"/>
    <p:sldId id="359" r:id="rId28"/>
    <p:sldId id="340" r:id="rId29"/>
    <p:sldId id="341" r:id="rId30"/>
    <p:sldId id="346" r:id="rId31"/>
    <p:sldId id="347" r:id="rId32"/>
    <p:sldId id="349" r:id="rId33"/>
    <p:sldId id="350" r:id="rId34"/>
    <p:sldId id="361" r:id="rId35"/>
    <p:sldId id="362" r:id="rId36"/>
    <p:sldId id="364" r:id="rId37"/>
  </p:sldIdLst>
  <p:sldSz cx="12192000" cy="6858000"/>
  <p:notesSz cx="6858000" cy="9144000"/>
  <p:embeddedFontLst>
    <p:embeddedFont>
      <p:font typeface="Adobe Garamond Pro" panose="02020502060506020403" pitchFamily="18" charset="0"/>
      <p:regular r:id="rId39"/>
      <p: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Russo One" panose="020B0604020202020204" charset="0"/>
      <p:regular r:id="rId47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960" userDrawn="1">
          <p15:clr>
            <a:srgbClr val="A4A3A4"/>
          </p15:clr>
        </p15:guide>
        <p15:guide id="3" pos="6720" userDrawn="1">
          <p15:clr>
            <a:srgbClr val="A4A3A4"/>
          </p15:clr>
        </p15:guide>
        <p15:guide id="4" orient="horz" pos="686" userDrawn="1">
          <p15:clr>
            <a:srgbClr val="A4A3A4"/>
          </p15:clr>
        </p15:guide>
        <p15:guide id="5" orient="horz" pos="3929" userDrawn="1">
          <p15:clr>
            <a:srgbClr val="A4A3A4"/>
          </p15:clr>
        </p15:guide>
        <p15:guide id="6" orient="horz" pos="168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ne Maas" initials="JM" lastIdx="1" clrIdx="0">
    <p:extLst>
      <p:ext uri="{19B8F6BF-5375-455C-9EA6-DF929625EA0E}">
        <p15:presenceInfo xmlns:p15="http://schemas.microsoft.com/office/powerpoint/2012/main" userId="4e90ba4d83a137e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17" autoAdjust="0"/>
    <p:restoredTop sz="94676"/>
  </p:normalViewPr>
  <p:slideViewPr>
    <p:cSldViewPr snapToGrid="0" snapToObjects="1" showGuides="1">
      <p:cViewPr varScale="1">
        <p:scale>
          <a:sx n="114" d="100"/>
          <a:sy n="114" d="100"/>
        </p:scale>
        <p:origin x="456" y="114"/>
      </p:cViewPr>
      <p:guideLst>
        <p:guide orient="horz" pos="2160"/>
        <p:guide pos="960"/>
        <p:guide pos="6720"/>
        <p:guide orient="horz" pos="686"/>
        <p:guide orient="horz" pos="3929"/>
        <p:guide orient="horz" pos="16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69C0E-64DF-B443-9D07-D8F3A0DE31CE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8FD8E-5BB3-D240-8BC5-458B6943CA3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9880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80D2A-1AE7-B54C-9D46-4A4440861FB4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C759-AE76-3044-BE39-C70EC05DCC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80D2A-1AE7-B54C-9D46-4A4440861FB4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C759-AE76-3044-BE39-C70EC05DCC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80D2A-1AE7-B54C-9D46-4A4440861FB4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C759-AE76-3044-BE39-C70EC05DCC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dirty="0"/>
              <a:t>Klicka här för att ändra format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911424" y="3886200"/>
            <a:ext cx="10369152" cy="17526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DCB9-16F2-4D82-8FB9-BAA413AF140E}" type="datetime1">
              <a:rPr lang="en-GB" smtClean="0"/>
              <a:t>19/04/2023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625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ED9C-8AA2-4680-BFF0-215E958868DF}" type="datetime1">
              <a:rPr lang="en-GB" smtClean="0"/>
              <a:t>19/04/2023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7976E-8D76-4956-BEB9-669D35BEEB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352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E6663-950A-4566-A010-BC3DD6240171}" type="datetime1">
              <a:rPr lang="en-GB" smtClean="0"/>
              <a:t>19/04/2023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7976E-8D76-4956-BEB9-669D35BEEB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956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F8970-F102-458A-91AE-8E340FAD44A4}" type="datetime1">
              <a:rPr lang="en-GB" smtClean="0"/>
              <a:t>19/04/2023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7976E-8D76-4956-BEB9-669D35BEEB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732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0272E-5BA3-4A6D-86B0-1C3278701D8B}" type="datetime1">
              <a:rPr lang="en-GB" smtClean="0"/>
              <a:t>19/04/2023</a:t>
            </a:fld>
            <a:endParaRPr lang="en-GB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7976E-8D76-4956-BEB9-669D35BEEB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605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AF323-57A4-4F50-9288-189B2DD1D932}" type="datetime1">
              <a:rPr lang="en-GB" smtClean="0"/>
              <a:t>19/04/2023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7976E-8D76-4956-BEB9-669D35BEEB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52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3FA8-03C8-4010-8F37-9721FBDAAF7F}" type="datetime1">
              <a:rPr lang="en-GB" smtClean="0"/>
              <a:t>19/04/2023</a:t>
            </a:fld>
            <a:endParaRPr lang="en-GB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7976E-8D76-4956-BEB9-669D35BEEB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496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8BEB7-8FCA-4CC2-BADE-95261E295D72}" type="datetime1">
              <a:rPr lang="en-GB" smtClean="0"/>
              <a:t>19/04/2023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7976E-8D76-4956-BEB9-669D35BEEB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822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11122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08179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ED51-8F77-47EA-B78A-8002D851E435}" type="datetime1">
              <a:rPr lang="en-GB" smtClean="0"/>
              <a:t>19/04/2023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7976E-8D76-4956-BEB9-669D35BEEB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284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8BF84-39F9-40BF-A928-52F28EB5E706}" type="datetime1">
              <a:rPr lang="en-GB" smtClean="0"/>
              <a:t>19/04/2023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7976E-8D76-4956-BEB9-669D35BEEB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037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D34F5-C257-4A15-92B2-BA6D8F03D03C}" type="datetime1">
              <a:rPr lang="en-GB" smtClean="0"/>
              <a:t>19/04/2023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7976E-8D76-4956-BEB9-669D35BEEB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178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80D2A-1AE7-B54C-9D46-4A4440861FB4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C759-AE76-3044-BE39-C70EC05DCC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80D2A-1AE7-B54C-9D46-4A4440861FB4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C759-AE76-3044-BE39-C70EC05DCC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80D2A-1AE7-B54C-9D46-4A4440861FB4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C759-AE76-3044-BE39-C70EC05DCC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80D2A-1AE7-B54C-9D46-4A4440861FB4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C759-AE76-3044-BE39-C70EC05DCC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80D2A-1AE7-B54C-9D46-4A4440861FB4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C759-AE76-3044-BE39-C70EC05DCC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80D2A-1AE7-B54C-9D46-4A4440861FB4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C759-AE76-3044-BE39-C70EC05DCC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80D2A-1AE7-B54C-9D46-4A4440861FB4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C759-AE76-3044-BE39-C70EC05DCC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80D2A-1AE7-B54C-9D46-4A4440861FB4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9C759-AE76-3044-BE39-C70EC05DCC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99" y="-27384"/>
            <a:ext cx="12199899" cy="358146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5C3725B-2048-4054-BC98-71E54C5F4D52}" type="datetime1">
              <a:rPr lang="en-GB" smtClean="0"/>
              <a:t>19/04/2023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0" y="-7107"/>
            <a:ext cx="609600" cy="33786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3487976E-8D76-4956-BEB9-669D35BEEB7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ktangel 6"/>
          <p:cNvSpPr/>
          <p:nvPr/>
        </p:nvSpPr>
        <p:spPr>
          <a:xfrm>
            <a:off x="-7899" y="6812281"/>
            <a:ext cx="12199899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2" name="Bildobjekt 11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6440" y="6023953"/>
            <a:ext cx="2135560" cy="67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8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7030A0"/>
        </a:buClr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7030A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7030A0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7030A0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nl/url?sa=i&amp;rct=j&amp;q=&amp;esrc=s&amp;source=images&amp;cd=&amp;ved=2ahUKEwj1gcixqMvkAhWCYVAKHWYdCTcQjRx6BAgBEAQ&amp;url=http%3A%2F%2Ftheconversation.com%2Fwhy-using-ai-to-sentence-criminals-is-a-dangerous-idea-77734&amp;psig=AOvVaw0rQ4Uk1wDzxFhQhr_U9vub&amp;ust=1568378764907358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s://www.marketsandmarkets.com/Market-Reports/artificial-intelligence-market-74851580.htm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platform.openai.com/docs/introduction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tiff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google.nl/url?sa=i&amp;rct=j&amp;q=&amp;esrc=s&amp;source=images&amp;cd=&amp;ved=2ahUKEwj8sPbbp8vkAhVCUlAKHd-ECyUQjRx6BAgBEAQ&amp;url=https%3A%2F%2Fwww.psychologytoday.com%2Fus%2Fblog%2Fpsyched%2F201801%2Flaw-enforcement-ai-is-no-more-or-less-biased-people&amp;psig=AOvVaw2a1i6cVxc7mD1VlKi84jb5&amp;ust=1568378553265779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ndertitel 2"/>
          <p:cNvSpPr txBox="1">
            <a:spLocks/>
          </p:cNvSpPr>
          <p:nvPr/>
        </p:nvSpPr>
        <p:spPr>
          <a:xfrm>
            <a:off x="1370564" y="2103602"/>
            <a:ext cx="8412628" cy="10098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200"/>
              </a:spcBef>
              <a:buNone/>
            </a:pPr>
            <a:endParaRPr lang="nl-NL" sz="2600" dirty="0">
              <a:solidFill>
                <a:schemeClr val="bg1"/>
              </a:solidFill>
            </a:endParaRPr>
          </a:p>
        </p:txBody>
      </p:sp>
      <p:sp>
        <p:nvSpPr>
          <p:cNvPr id="14" name="Ondertitel 2"/>
          <p:cNvSpPr txBox="1">
            <a:spLocks/>
          </p:cNvSpPr>
          <p:nvPr/>
        </p:nvSpPr>
        <p:spPr>
          <a:xfrm>
            <a:off x="1370564" y="2269570"/>
            <a:ext cx="9184985" cy="2225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200"/>
              </a:spcBef>
              <a:buNone/>
            </a:pP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15" name="Ondertitel 2"/>
          <p:cNvSpPr txBox="1">
            <a:spLocks/>
          </p:cNvSpPr>
          <p:nvPr/>
        </p:nvSpPr>
        <p:spPr>
          <a:xfrm>
            <a:off x="1539239" y="4116254"/>
            <a:ext cx="8883228" cy="5869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200"/>
              </a:spcBef>
            </a:pPr>
            <a:endParaRPr lang="nl-NL" sz="2000" dirty="0">
              <a:solidFill>
                <a:schemeClr val="bg1"/>
              </a:solidFill>
            </a:endParaRPr>
          </a:p>
        </p:txBody>
      </p:sp>
      <p:sp>
        <p:nvSpPr>
          <p:cNvPr id="10" name="Ondertitel 2"/>
          <p:cNvSpPr txBox="1">
            <a:spLocks/>
          </p:cNvSpPr>
          <p:nvPr/>
        </p:nvSpPr>
        <p:spPr>
          <a:xfrm>
            <a:off x="1758591" y="4793263"/>
            <a:ext cx="7910342" cy="1330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200"/>
              </a:spcBef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C73A39FC-AC75-4228-917D-CEB5147A2360}"/>
              </a:ext>
            </a:extLst>
          </p:cNvPr>
          <p:cNvSpPr/>
          <p:nvPr/>
        </p:nvSpPr>
        <p:spPr>
          <a:xfrm>
            <a:off x="603004" y="710548"/>
            <a:ext cx="109859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9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sso One" charset="0"/>
                <a:ea typeface="Russo One" charset="0"/>
                <a:cs typeface="Russo One" charset="0"/>
              </a:rPr>
              <a:t>AI Ethics and Ethics by Design</a:t>
            </a:r>
            <a:endParaRPr lang="nl-NL" sz="2400" dirty="0">
              <a:solidFill>
                <a:srgbClr val="009FE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usso One" charset="0"/>
              <a:ea typeface="Russo One" charset="0"/>
              <a:cs typeface="Russo One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AA5E44-6CCC-477B-AE05-0A538D24E012}"/>
              </a:ext>
            </a:extLst>
          </p:cNvPr>
          <p:cNvSpPr/>
          <p:nvPr/>
        </p:nvSpPr>
        <p:spPr>
          <a:xfrm>
            <a:off x="7727426" y="2305692"/>
            <a:ext cx="429397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ender" charset="0"/>
                <a:cs typeface="Arial" panose="020B0604020202020204" pitchFamily="34" charset="0"/>
              </a:rPr>
              <a:t>Dr. Brandt Dainow</a:t>
            </a:r>
            <a:br>
              <a:rPr lang="en-US" sz="3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ender" charset="0"/>
                <a:cs typeface="Arial" panose="020B0604020202020204" pitchFamily="34" charset="0"/>
              </a:rPr>
            </a:br>
            <a:r>
              <a:rPr lang="en-US" sz="3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ender" charset="0"/>
                <a:cs typeface="Arial" panose="020B0604020202020204" pitchFamily="34" charset="0"/>
              </a:rPr>
              <a:t>&amp;</a:t>
            </a:r>
          </a:p>
          <a:p>
            <a:pPr algn="ctr"/>
            <a:r>
              <a:rPr lang="en-US" sz="3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ender" charset="0"/>
                <a:cs typeface="Arial" panose="020B0604020202020204" pitchFamily="34" charset="0"/>
              </a:rPr>
              <a:t>Prof. Phillip Brey</a:t>
            </a:r>
            <a:endParaRPr lang="en-US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ender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7569B0-B413-4E9E-95E1-185949A96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88" y="2560321"/>
            <a:ext cx="6952538" cy="375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A3FE558-BBA1-4409-A020-9BB7E683C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265" y="5934075"/>
            <a:ext cx="2031814" cy="63656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E060E39-22E1-4AB0-A1DE-1ED61D0D33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5518" y="5746747"/>
            <a:ext cx="1575091" cy="82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5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0EDD6-6F0E-48D5-95E9-F98174474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Autonomy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Freedom</a:t>
            </a: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CB3B9-5F94-40DA-AD17-2F2DA7CC3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AI systems that make decisions for us may limit our autonomy and freedom</a:t>
            </a:r>
          </a:p>
          <a:p>
            <a:r>
              <a:rPr lang="en-US" dirty="0">
                <a:solidFill>
                  <a:schemeClr val="bg1"/>
                </a:solidFill>
              </a:rPr>
              <a:t>What decisions should AI systems be allowed to take?</a:t>
            </a: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Afbeelding 2" descr="Afbeeldingsresultaat voor judicial decisions AI">
            <a:hlinkClick r:id="rId2" tgtFrame="&quot;_blank&quot;"/>
            <a:extLst>
              <a:ext uri="{FF2B5EF4-FFF2-40B4-BE49-F238E27FC236}">
                <a16:creationId xmlns:a16="http://schemas.microsoft.com/office/drawing/2014/main" id="{8745EC8B-C1DF-4646-BEE8-2EB74E25253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772" y="3342248"/>
            <a:ext cx="4720693" cy="3083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4922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D93A3-96CA-4585-ADE0-9C9A46577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Responsibility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accountability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92A9-F618-4978-AB97-6DE6B9C43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If AI systems make decisions who is responsible for them? How can we ensure accountability for the behavior of AI systems?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8442" name="Picture 10" descr="Image result for self-driving car">
            <a:extLst>
              <a:ext uri="{FF2B5EF4-FFF2-40B4-BE49-F238E27FC236}">
                <a16:creationId xmlns:a16="http://schemas.microsoft.com/office/drawing/2014/main" id="{C4C74B5E-1B29-426A-A3D9-C99A9E589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483" y="3548063"/>
            <a:ext cx="4807319" cy="270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8C77FF5-16FA-421D-BB2C-EFC077A3F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974" y="3504352"/>
            <a:ext cx="4807318" cy="270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30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34260-ADF6-477E-8C08-D76F28D12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Transparency</a:t>
            </a: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D0318-0DD9-48A2-8AF0-80E4FE44A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Should AI systems make decisions for which no one understands the reasons? How can we build transparent and explainable AI?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Afbeelding 3">
            <a:extLst>
              <a:ext uri="{FF2B5EF4-FFF2-40B4-BE49-F238E27FC236}">
                <a16:creationId xmlns:a16="http://schemas.microsoft.com/office/drawing/2014/main" id="{6B82FB29-DAD2-4638-A28C-4EAF17938E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38200" y="2940522"/>
            <a:ext cx="5494510" cy="355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66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047BC-BD4B-4B89-A378-058DA5B02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Democracy</a:t>
            </a: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010E6-CA4A-4965-9917-678835599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146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do we ensure that AI supports democracy and does not undermine it by creating filter bubbles, fake news, and privacy-invasive data analytics for political advertising?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Afbeelding 5">
            <a:extLst>
              <a:ext uri="{FF2B5EF4-FFF2-40B4-BE49-F238E27FC236}">
                <a16:creationId xmlns:a16="http://schemas.microsoft.com/office/drawing/2014/main" id="{732CA1A1-A5F2-4F16-9764-5F856B692E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748474" y="3231806"/>
            <a:ext cx="4695052" cy="332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21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1744D-BF50-4D59-949D-F80FE5927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229" y="2766218"/>
            <a:ext cx="975154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deal with these social and ethical issues?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6008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5C8B9-B968-4A13-BCFA-9077A496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 of the European Union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6F2F4-0483-4919-8331-884648040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EU wants to distinguish itself from US and China by developing ethical and trustworthy AI  (as opposed to leaving it to the market or antidemocratic and illiberal government control)</a:t>
            </a:r>
          </a:p>
          <a:p>
            <a:r>
              <a:rPr lang="en-US" dirty="0">
                <a:solidFill>
                  <a:schemeClr val="bg1"/>
                </a:solidFill>
              </a:rPr>
              <a:t>Moderate regulation of AI</a:t>
            </a:r>
          </a:p>
          <a:p>
            <a:r>
              <a:rPr lang="en-US" dirty="0">
                <a:solidFill>
                  <a:schemeClr val="bg1"/>
                </a:solidFill>
              </a:rPr>
              <a:t>EU has issued ethics guidelines (High-Level Expert Group on AI) and plans for new regulations and policies</a:t>
            </a:r>
          </a:p>
          <a:p>
            <a:r>
              <a:rPr lang="en-US" dirty="0">
                <a:solidFill>
                  <a:schemeClr val="bg1"/>
                </a:solidFill>
              </a:rPr>
              <a:t>Industry and other stakeholders are involved in the discussion of guidelines and regulations</a:t>
            </a: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C2C5C1B-8022-4FF0-BAAE-BA1F8928A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968" y="1"/>
            <a:ext cx="2536032" cy="169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342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E851-C79D-4486-9843-639F513E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approach in detail: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A7E82-B135-4B07-98C1-42150B5F2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Human-centric</a:t>
            </a:r>
            <a:r>
              <a:rPr lang="en-US" dirty="0">
                <a:solidFill>
                  <a:schemeClr val="bg1"/>
                </a:solidFill>
              </a:rPr>
              <a:t> approach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Trustworthy</a:t>
            </a:r>
            <a:r>
              <a:rPr lang="en-US" dirty="0">
                <a:solidFill>
                  <a:schemeClr val="bg1"/>
                </a:solidFill>
              </a:rPr>
              <a:t> AI: AI that is reliable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Legal</a:t>
            </a:r>
            <a:r>
              <a:rPr lang="en-US" dirty="0">
                <a:solidFill>
                  <a:schemeClr val="bg1"/>
                </a:solidFill>
              </a:rPr>
              <a:t> AI: AI that conforms to </a:t>
            </a:r>
            <a:r>
              <a:rPr lang="en-US">
                <a:solidFill>
                  <a:schemeClr val="bg1"/>
                </a:solidFill>
              </a:rPr>
              <a:t>legal requirements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Ethical</a:t>
            </a:r>
            <a:r>
              <a:rPr lang="en-US" dirty="0">
                <a:solidFill>
                  <a:schemeClr val="bg1"/>
                </a:solidFill>
              </a:rPr>
              <a:t> AI: AI that is ethical</a:t>
            </a: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026" name="Picture 2" descr="Ethics Guidelines for Trustworthy AI&amp;#39; Summarised | by Ben Gilburt | Towards  Data Science">
            <a:extLst>
              <a:ext uri="{FF2B5EF4-FFF2-40B4-BE49-F238E27FC236}">
                <a16:creationId xmlns:a16="http://schemas.microsoft.com/office/drawing/2014/main" id="{F5953E86-8BAF-44ED-9F61-20495984C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852" y="604837"/>
            <a:ext cx="3143251" cy="282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290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9674D-CD93-48C9-8B07-4F598E32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560" y="126876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Ethics by Design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Just Do It, Reminder, Post Note, Sticker, Sticky Paper">
            <a:extLst>
              <a:ext uri="{FF2B5EF4-FFF2-40B4-BE49-F238E27FC236}">
                <a16:creationId xmlns:a16="http://schemas.microsoft.com/office/drawing/2014/main" id="{0ACAB302-FECF-466F-9523-C52BD1AE9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2370699"/>
            <a:ext cx="4293096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528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0D581-A6AB-4AEF-983C-6A6900463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Ethical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AI: 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7C9CB-C8F7-4FD5-81FD-93CFA16DD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Human agency and oversight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Technical robustness and safety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Privacy and data governance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Transparency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Diversity, non-discrimination and fairness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Environmental and societal well-being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Accountability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SIENNA: development of operational guidelines and tools for amongst others ethics of research and development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743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5A1B3-2243-EC15-0277-02EB30549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7114"/>
          </a:xfrm>
        </p:spPr>
        <p:txBody>
          <a:bodyPr/>
          <a:lstStyle/>
          <a:p>
            <a:r>
              <a:rPr lang="en-IE"/>
              <a:t>Values by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CCF54-4386-8897-E3EF-87EF50F6A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6128"/>
            <a:ext cx="10515600" cy="5368955"/>
          </a:xfrm>
        </p:spPr>
        <p:txBody>
          <a:bodyPr>
            <a:normAutofit fontScale="62500" lnSpcReduction="20000"/>
          </a:bodyPr>
          <a:lstStyle/>
          <a:p>
            <a:r>
              <a:rPr lang="en-IE"/>
              <a:t>Emphasizes the integration of ethical, social, and cultural values into system design. </a:t>
            </a:r>
          </a:p>
          <a:p>
            <a:r>
              <a:rPr lang="en-IE"/>
              <a:t>Technology is not neutral but carries the values and biases of its creators. </a:t>
            </a:r>
          </a:p>
          <a:p>
            <a:r>
              <a:rPr lang="en-IE"/>
              <a:t>By focusing on embedding positive values into technology from the outset, the movement aims to create systems that better align with societal norms, ethics, and goals. </a:t>
            </a:r>
          </a:p>
          <a:p>
            <a:r>
              <a:rPr lang="en-IE">
                <a:solidFill>
                  <a:srgbClr val="FFFF00"/>
                </a:solidFill>
              </a:rPr>
              <a:t>Ethical Considerations</a:t>
            </a:r>
            <a:r>
              <a:rPr lang="en-IE"/>
              <a:t>: </a:t>
            </a:r>
          </a:p>
          <a:p>
            <a:pPr lvl="1"/>
            <a:r>
              <a:rPr lang="en-IE"/>
              <a:t>Developers should prioritize ethical concerns when creating technology, considering the potential impact of their work on people's lives, rights, and well-being.</a:t>
            </a:r>
          </a:p>
          <a:p>
            <a:r>
              <a:rPr lang="en-IE">
                <a:solidFill>
                  <a:srgbClr val="FFFF00"/>
                </a:solidFill>
              </a:rPr>
              <a:t>Inclusiveness and Diversity</a:t>
            </a:r>
            <a:r>
              <a:rPr lang="en-IE"/>
              <a:t>: </a:t>
            </a:r>
          </a:p>
          <a:p>
            <a:pPr lvl="1"/>
            <a:r>
              <a:rPr lang="en-IE"/>
              <a:t>Incorporate diverse perspectives </a:t>
            </a:r>
          </a:p>
          <a:p>
            <a:pPr lvl="1"/>
            <a:r>
              <a:rPr lang="en-IE"/>
              <a:t>Addressing the needs of different user groups</a:t>
            </a:r>
          </a:p>
          <a:p>
            <a:pPr lvl="1"/>
            <a:r>
              <a:rPr lang="en-IE"/>
              <a:t>strive for equitable access and benefits from technology.</a:t>
            </a:r>
          </a:p>
          <a:p>
            <a:r>
              <a:rPr lang="en-IE">
                <a:solidFill>
                  <a:srgbClr val="FFFF00"/>
                </a:solidFill>
              </a:rPr>
              <a:t>Transparency and Accountability</a:t>
            </a:r>
            <a:r>
              <a:rPr lang="en-IE"/>
              <a:t>: </a:t>
            </a:r>
          </a:p>
          <a:p>
            <a:pPr lvl="1"/>
            <a:r>
              <a:rPr lang="en-IE"/>
              <a:t>Promote transparency in technology design</a:t>
            </a:r>
          </a:p>
          <a:p>
            <a:pPr lvl="1"/>
            <a:r>
              <a:rPr lang="en-IE"/>
              <a:t>Ensure that users understand how systems work and how their data is used. </a:t>
            </a:r>
          </a:p>
          <a:p>
            <a:pPr lvl="1"/>
            <a:r>
              <a:rPr lang="en-IE"/>
              <a:t>A need for accountability in case of unintended consequences or misuse.</a:t>
            </a:r>
          </a:p>
          <a:p>
            <a:r>
              <a:rPr lang="en-IE">
                <a:solidFill>
                  <a:srgbClr val="FFFF00"/>
                </a:solidFill>
              </a:rPr>
              <a:t>Stakeholder Participation</a:t>
            </a:r>
            <a:r>
              <a:rPr lang="en-IE"/>
              <a:t>: </a:t>
            </a:r>
          </a:p>
          <a:p>
            <a:pPr lvl="1"/>
            <a:r>
              <a:rPr lang="en-IE"/>
              <a:t>Engaging stakeholders, including users, regulators, and the public, in the design process </a:t>
            </a:r>
          </a:p>
          <a:p>
            <a:pPr lvl="1"/>
            <a:r>
              <a:rPr lang="en-IE"/>
              <a:t>Ensures that the technology addresses the needs of the broader community.</a:t>
            </a:r>
          </a:p>
          <a:p>
            <a:r>
              <a:rPr lang="en-IE">
                <a:solidFill>
                  <a:srgbClr val="FFFF00"/>
                </a:solidFill>
              </a:rPr>
              <a:t>Iterative Reflection and Improvement</a:t>
            </a:r>
            <a:r>
              <a:rPr lang="en-IE"/>
              <a:t>: </a:t>
            </a:r>
          </a:p>
          <a:p>
            <a:pPr lvl="1"/>
            <a:r>
              <a:rPr lang="en-IE"/>
              <a:t>Continuous reflection on the values embedded in technology and adjusting designs as necessary</a:t>
            </a:r>
          </a:p>
          <a:p>
            <a:pPr lvl="1"/>
            <a:r>
              <a:rPr lang="en-IE"/>
              <a:t>An ongoing commitment to better align technology with societal values.</a:t>
            </a:r>
          </a:p>
        </p:txBody>
      </p:sp>
    </p:spTree>
    <p:extLst>
      <p:ext uri="{BB962C8B-B14F-4D97-AF65-F5344CB8AC3E}">
        <p14:creationId xmlns:p14="http://schemas.microsoft.com/office/powerpoint/2010/main" val="4233008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Defining</a:t>
            </a: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artificial</a:t>
            </a: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intelligence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609600" y="1600201"/>
            <a:ext cx="7610764" cy="45259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AI: the science and engineering of machines with capabilities that are considered intelligent.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GB" dirty="0">
                <a:solidFill>
                  <a:schemeClr val="bg1"/>
                </a:solidFill>
              </a:rPr>
              <a:t>Intelligence: reasoning, problems solving, comprehending ideas, using language, planning, learning, and complex perception and </a:t>
            </a:r>
            <a:r>
              <a:rPr lang="en-GB" dirty="0" err="1">
                <a:solidFill>
                  <a:schemeClr val="bg1"/>
                </a:solidFill>
              </a:rPr>
              <a:t>behavior</a:t>
            </a:r>
            <a:endParaRPr lang="en-GB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Expected AI Market growth: from $58 billion in 2021 to $310 billion by 2026 </a:t>
            </a:r>
          </a:p>
          <a:p>
            <a:pPr marL="0" indent="0">
              <a:buNone/>
            </a:pPr>
            <a:r>
              <a:rPr lang="en-US" sz="1300">
                <a:solidFill>
                  <a:schemeClr val="bg1"/>
                </a:solidFill>
              </a:rPr>
              <a:t>      (</a:t>
            </a:r>
            <a:r>
              <a:rPr lang="en-US" sz="13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https://www.marketsandmarkets.com/Market-Reports/artificial-intelligence-market-74851580.html</a:t>
            </a:r>
            <a:r>
              <a:rPr lang="en-US" sz="1300" dirty="0">
                <a:solidFill>
                  <a:schemeClr val="bg1"/>
                </a:solidFill>
              </a:rPr>
              <a:t>)</a:t>
            </a:r>
            <a:endParaRPr lang="nl-NL" sz="13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GB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487976E-8D76-4956-BEB9-669D35BEEB70}" type="slidenum">
              <a:rPr lang="en-GB" smtClean="0"/>
              <a:t>2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220364" y="2029336"/>
            <a:ext cx="3780292" cy="384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61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560C2-9691-BEDD-82D3-5107F6102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890"/>
          </a:xfrm>
        </p:spPr>
        <p:txBody>
          <a:bodyPr/>
          <a:lstStyle/>
          <a:p>
            <a:r>
              <a:rPr lang="en-IE"/>
              <a:t>Privacy by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EE967-2810-7371-8AF4-3DA5F141E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2239"/>
            <a:ext cx="10515600" cy="5276675"/>
          </a:xfrm>
        </p:spPr>
        <p:txBody>
          <a:bodyPr>
            <a:normAutofit fontScale="85000" lnSpcReduction="20000"/>
          </a:bodyPr>
          <a:lstStyle/>
          <a:p>
            <a:r>
              <a:rPr lang="en-IE"/>
              <a:t>Values by Design started with Privacy by Design</a:t>
            </a:r>
          </a:p>
          <a:p>
            <a:r>
              <a:rPr lang="en-IE"/>
              <a:t>Dr. Ann Cavoukian (1999)</a:t>
            </a:r>
          </a:p>
          <a:p>
            <a:pPr lvl="1"/>
            <a:r>
              <a:rPr lang="en-IE"/>
              <a:t>Information and Privacy Commissioner of Ontario, Canada</a:t>
            </a:r>
          </a:p>
          <a:p>
            <a:r>
              <a:rPr lang="en-IE"/>
              <a:t>We need to proactively address privacy issues – not fix it up after the harm is done.</a:t>
            </a:r>
          </a:p>
          <a:p>
            <a:r>
              <a:rPr lang="en-IE"/>
              <a:t>Therefore: </a:t>
            </a:r>
          </a:p>
          <a:p>
            <a:pPr lvl="1"/>
            <a:r>
              <a:rPr lang="en-IE"/>
              <a:t>Integrate privacy principles and protections directly into the architecture of information systems.</a:t>
            </a:r>
          </a:p>
          <a:p>
            <a:pPr lvl="1"/>
            <a:r>
              <a:rPr lang="en-IE"/>
              <a:t>Privacy becomes an intrinsic part of the system</a:t>
            </a:r>
          </a:p>
          <a:p>
            <a:pPr lvl="2"/>
            <a:r>
              <a:rPr lang="en-IE"/>
              <a:t>Not a separate element that has to be manually configured</a:t>
            </a:r>
          </a:p>
          <a:p>
            <a:r>
              <a:rPr lang="en-IE"/>
              <a:t>Evolved into a widely-accepted approach to privacy protection. </a:t>
            </a:r>
          </a:p>
          <a:p>
            <a:r>
              <a:rPr lang="en-IE"/>
              <a:t>2010 - International Conference of Data Protection and Privacy Commissioners unanimously passed a resolution recognizing PbD as an essential component of privacy protection. </a:t>
            </a:r>
          </a:p>
          <a:p>
            <a:r>
              <a:rPr lang="en-IE"/>
              <a:t>Incorporated into the European Union's General Data Protection Regulation (GDPR) in 2016, </a:t>
            </a:r>
          </a:p>
          <a:p>
            <a:pPr lvl="1"/>
            <a:r>
              <a:rPr lang="en-IE"/>
              <a:t>Came into effect 2018</a:t>
            </a:r>
          </a:p>
        </p:txBody>
      </p:sp>
    </p:spTree>
    <p:extLst>
      <p:ext uri="{BB962C8B-B14F-4D97-AF65-F5344CB8AC3E}">
        <p14:creationId xmlns:p14="http://schemas.microsoft.com/office/powerpoint/2010/main" val="3895979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F3CC9-A2BC-F9B4-C3A9-CFDF7E82D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Privacy by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5F7A9-998A-A6A7-59BB-678573500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7130"/>
            <a:ext cx="10515600" cy="5108895"/>
          </a:xfrm>
        </p:spPr>
        <p:txBody>
          <a:bodyPr>
            <a:normAutofit fontScale="77500" lnSpcReduction="20000"/>
          </a:bodyPr>
          <a:lstStyle/>
          <a:p>
            <a:r>
              <a:rPr lang="en-IE">
                <a:solidFill>
                  <a:srgbClr val="FFFF00"/>
                </a:solidFill>
              </a:rPr>
              <a:t>Proactive</a:t>
            </a:r>
            <a:r>
              <a:rPr lang="en-IE"/>
              <a:t> </a:t>
            </a:r>
            <a:r>
              <a:rPr lang="en-IE">
                <a:solidFill>
                  <a:srgbClr val="FFFF00"/>
                </a:solidFill>
              </a:rPr>
              <a:t>Approach</a:t>
            </a:r>
          </a:p>
          <a:p>
            <a:pPr lvl="1"/>
            <a:r>
              <a:rPr lang="en-IE"/>
              <a:t>Privacy by Design emphasizes taking a proactive and preventative approach to privacy, embedding it into the development process from the earliest stages rather than addressing it as an afterthought or in response to a privacy breach.</a:t>
            </a:r>
          </a:p>
          <a:p>
            <a:r>
              <a:rPr lang="en-IE">
                <a:solidFill>
                  <a:srgbClr val="FFFF00"/>
                </a:solidFill>
              </a:rPr>
              <a:t>Default</a:t>
            </a:r>
            <a:r>
              <a:rPr lang="en-IE"/>
              <a:t> </a:t>
            </a:r>
            <a:r>
              <a:rPr lang="en-IE">
                <a:solidFill>
                  <a:srgbClr val="FFFF00"/>
                </a:solidFill>
              </a:rPr>
              <a:t>Privacy</a:t>
            </a:r>
          </a:p>
          <a:p>
            <a:pPr lvl="1"/>
            <a:r>
              <a:rPr lang="en-IE"/>
              <a:t>Privacy should be the default setting in systems and applications, ensuring that personal data is protected without requiring users to take any additional actions to secure their information.</a:t>
            </a:r>
          </a:p>
          <a:p>
            <a:r>
              <a:rPr lang="en-IE">
                <a:solidFill>
                  <a:srgbClr val="FFFF00"/>
                </a:solidFill>
              </a:rPr>
              <a:t>Data</a:t>
            </a:r>
            <a:r>
              <a:rPr lang="en-IE"/>
              <a:t> </a:t>
            </a:r>
            <a:r>
              <a:rPr lang="en-IE">
                <a:solidFill>
                  <a:srgbClr val="FFFF00"/>
                </a:solidFill>
              </a:rPr>
              <a:t>Minimization</a:t>
            </a:r>
          </a:p>
          <a:p>
            <a:pPr lvl="1"/>
            <a:r>
              <a:rPr lang="en-IE"/>
              <a:t>Collect and retain the least amount of personal data necessary for the functioning of a system or application, reducing the potential impact of data breaches and limiting the misuse of personal information.</a:t>
            </a:r>
          </a:p>
          <a:p>
            <a:r>
              <a:rPr lang="en-IE">
                <a:solidFill>
                  <a:srgbClr val="FFFF00"/>
                </a:solidFill>
              </a:rPr>
              <a:t>End-to-End Security</a:t>
            </a:r>
          </a:p>
          <a:p>
            <a:pPr lvl="1"/>
            <a:r>
              <a:rPr lang="en-IE"/>
              <a:t>Implement strong security measures across the entire lifecycle of personal data, from collection to processing, storage, and eventual deletion, ensuring that data is protected at every stage.</a:t>
            </a:r>
          </a:p>
          <a:p>
            <a:r>
              <a:rPr lang="en-IE">
                <a:solidFill>
                  <a:srgbClr val="FFFF00"/>
                </a:solidFill>
              </a:rPr>
              <a:t>Transparency</a:t>
            </a:r>
            <a:r>
              <a:rPr lang="en-IE"/>
              <a:t> and </a:t>
            </a:r>
            <a:r>
              <a:rPr lang="en-IE">
                <a:solidFill>
                  <a:srgbClr val="FFFF00"/>
                </a:solidFill>
              </a:rPr>
              <a:t>User</a:t>
            </a:r>
            <a:r>
              <a:rPr lang="en-IE"/>
              <a:t> </a:t>
            </a:r>
            <a:r>
              <a:rPr lang="en-IE">
                <a:solidFill>
                  <a:srgbClr val="FFFF00"/>
                </a:solidFill>
              </a:rPr>
              <a:t>Empowerment</a:t>
            </a:r>
          </a:p>
          <a:p>
            <a:pPr lvl="1"/>
            <a:r>
              <a:rPr lang="en-IE"/>
              <a:t>Maintain open communication with users about data collection and usage practices</a:t>
            </a:r>
          </a:p>
          <a:p>
            <a:pPr lvl="1"/>
            <a:r>
              <a:rPr lang="en-IE"/>
              <a:t>Provide users with the tools to control their personal information and privacy settings.</a:t>
            </a:r>
          </a:p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26795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289B8-B02D-4986-9BF9-6DE13C4FA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is Ethics by Design?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84BCF-FB1C-462D-8D82-84CEB1FAC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794"/>
            <a:ext cx="10515600" cy="4579169"/>
          </a:xfrm>
        </p:spPr>
        <p:txBody>
          <a:bodyPr/>
          <a:lstStyle/>
          <a:p>
            <a:r>
              <a:rPr lang="en-IE">
                <a:solidFill>
                  <a:schemeClr val="bg1"/>
                </a:solidFill>
              </a:rPr>
              <a:t>Part of “values by design” approach</a:t>
            </a:r>
            <a:endParaRPr lang="en-GB">
              <a:solidFill>
                <a:schemeClr val="bg1"/>
              </a:solidFill>
            </a:endParaRPr>
          </a:p>
          <a:p>
            <a:r>
              <a:rPr lang="en-GB" i="1">
                <a:solidFill>
                  <a:srgbClr val="FF0000"/>
                </a:solidFill>
              </a:rPr>
              <a:t>Not</a:t>
            </a:r>
            <a:r>
              <a:rPr lang="en-GB">
                <a:solidFill>
                  <a:schemeClr val="bg1"/>
                </a:solidFill>
              </a:rPr>
              <a:t> a methodology, but an approach</a:t>
            </a:r>
          </a:p>
          <a:p>
            <a:pPr lvl="1"/>
            <a:r>
              <a:rPr lang="en-GB">
                <a:solidFill>
                  <a:schemeClr val="bg1"/>
                </a:solidFill>
              </a:rPr>
              <a:t>Can be incorporated into any design methodology</a:t>
            </a:r>
          </a:p>
          <a:p>
            <a:endParaRPr lang="en-GB">
              <a:solidFill>
                <a:schemeClr val="bg1"/>
              </a:solidFill>
            </a:endParaRPr>
          </a:p>
          <a:p>
            <a:pPr lvl="1"/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D710C7-448D-48AD-86D2-8A156F633323}"/>
              </a:ext>
            </a:extLst>
          </p:cNvPr>
          <p:cNvGrpSpPr/>
          <p:nvPr/>
        </p:nvGrpSpPr>
        <p:grpSpPr>
          <a:xfrm>
            <a:off x="1949239" y="3432405"/>
            <a:ext cx="8153583" cy="3102339"/>
            <a:chOff x="1949239" y="3432405"/>
            <a:chExt cx="8153583" cy="310233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33B39F9-DCD9-4475-8DF5-CAC06EA8DEF8}"/>
                </a:ext>
              </a:extLst>
            </p:cNvPr>
            <p:cNvSpPr txBox="1"/>
            <p:nvPr/>
          </p:nvSpPr>
          <p:spPr>
            <a:xfrm>
              <a:off x="2695519" y="3454904"/>
              <a:ext cx="17560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Values by Design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B5187D7-8BC4-4036-B5E5-2213787ADC76}"/>
                </a:ext>
              </a:extLst>
            </p:cNvPr>
            <p:cNvSpPr txBox="1"/>
            <p:nvPr/>
          </p:nvSpPr>
          <p:spPr>
            <a:xfrm>
              <a:off x="7464152" y="3432405"/>
              <a:ext cx="1695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Ethics by Design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43BD62-682A-447C-87CA-1B07079C8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14572" y="3809999"/>
              <a:ext cx="3188250" cy="272474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9B785F6-606E-4B19-81E0-08F9E247D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9239" y="3809999"/>
              <a:ext cx="3084843" cy="2182557"/>
            </a:xfrm>
            <a:prstGeom prst="rect">
              <a:avLst/>
            </a:prstGeom>
          </p:spPr>
        </p:pic>
        <p:cxnSp>
          <p:nvCxnSpPr>
            <p:cNvPr id="8" name="Connector: Elbow 7">
              <a:extLst>
                <a:ext uri="{FF2B5EF4-FFF2-40B4-BE49-F238E27FC236}">
                  <a16:creationId xmlns:a16="http://schemas.microsoft.com/office/drawing/2014/main" id="{781A7C7B-807E-4777-8D95-3887EFD79741}"/>
                </a:ext>
              </a:extLst>
            </p:cNvPr>
            <p:cNvCxnSpPr/>
            <p:nvPr/>
          </p:nvCxnSpPr>
          <p:spPr>
            <a:xfrm flipV="1">
              <a:off x="5034082" y="4901277"/>
              <a:ext cx="1880490" cy="831979"/>
            </a:xfrm>
            <a:prstGeom prst="bentConnector3">
              <a:avLst>
                <a:gd name="adj1" fmla="val 60916"/>
              </a:avLst>
            </a:prstGeom>
            <a:ln w="28575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" name="Connector: Elbow 62">
              <a:extLst>
                <a:ext uri="{FF2B5EF4-FFF2-40B4-BE49-F238E27FC236}">
                  <a16:creationId xmlns:a16="http://schemas.microsoft.com/office/drawing/2014/main" id="{789797AF-F12F-4D82-8D30-55DDAC840B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4082" y="4457570"/>
              <a:ext cx="1880490" cy="339582"/>
            </a:xfrm>
            <a:prstGeom prst="bentConnector3">
              <a:avLst>
                <a:gd name="adj1" fmla="val 40573"/>
              </a:avLst>
            </a:prstGeom>
            <a:ln w="28575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4" name="Connector: Elbow 63">
              <a:extLst>
                <a:ext uri="{FF2B5EF4-FFF2-40B4-BE49-F238E27FC236}">
                  <a16:creationId xmlns:a16="http://schemas.microsoft.com/office/drawing/2014/main" id="{FEE2A464-C725-40FA-ADFE-849F2729A2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18531" y="4099789"/>
              <a:ext cx="1896041" cy="1"/>
            </a:xfrm>
            <a:prstGeom prst="bentConnector3">
              <a:avLst/>
            </a:prstGeom>
            <a:ln w="28575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362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EEDDE-163F-41FF-A60D-28A1CB172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5C011-DA26-471F-A469-5BC6AD404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6 value categories</a:t>
            </a:r>
          </a:p>
          <a:p>
            <a:r>
              <a:rPr lang="en-GB"/>
              <a:t>As universal as possible:</a:t>
            </a:r>
          </a:p>
          <a:p>
            <a:pPr lvl="1"/>
            <a:r>
              <a:rPr lang="en-GB"/>
              <a:t>EU principles, UN Charter on Human Rights</a:t>
            </a:r>
          </a:p>
          <a:p>
            <a:r>
              <a:rPr lang="en-GB"/>
              <a:t>Unethical AI = violates values</a:t>
            </a:r>
          </a:p>
          <a:p>
            <a:r>
              <a:rPr lang="en-GB"/>
              <a:t>Incorporate detailed ethical values</a:t>
            </a:r>
          </a:p>
          <a:p>
            <a:r>
              <a:rPr lang="en-IE"/>
              <a:t>Values lead to </a:t>
            </a:r>
            <a:r>
              <a:rPr lang="en-GB"/>
              <a:t>ethical requirements</a:t>
            </a:r>
          </a:p>
          <a:p>
            <a:pPr lvl="1"/>
            <a:r>
              <a:rPr lang="en-GB"/>
              <a:t>Requirements are ontologically same as “traditional” requirements (eg: reliability)</a:t>
            </a:r>
          </a:p>
          <a:p>
            <a:r>
              <a:rPr lang="en-GB"/>
              <a:t>A “virtuous” AI complies with the ethical requirements</a:t>
            </a:r>
          </a:p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15BDAA-3564-BEC9-F467-16A033DD5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851" y="134223"/>
            <a:ext cx="3150066" cy="31500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10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D4604-CFB3-41D0-A0AE-67CF142EA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900"/>
            <a:ext cx="10515600" cy="742222"/>
          </a:xfrm>
        </p:spPr>
        <p:txBody>
          <a:bodyPr/>
          <a:lstStyle/>
          <a:p>
            <a:r>
              <a:rPr lang="en-GB"/>
              <a:t>Values in Detail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17193-D6A5-47CA-B035-0BEA23F10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1846"/>
            <a:ext cx="10515600" cy="5746253"/>
          </a:xfrm>
        </p:spPr>
        <p:txBody>
          <a:bodyPr>
            <a:normAutofit fontScale="85000" lnSpcReduction="20000"/>
          </a:bodyPr>
          <a:lstStyle/>
          <a:p>
            <a:r>
              <a:rPr lang="en-GB"/>
              <a:t>Respect for </a:t>
            </a:r>
            <a:r>
              <a:rPr lang="en-GB">
                <a:solidFill>
                  <a:srgbClr val="FFFF00"/>
                </a:solidFill>
              </a:rPr>
              <a:t>Human Agency</a:t>
            </a:r>
          </a:p>
          <a:p>
            <a:pPr lvl="1"/>
            <a:r>
              <a:rPr lang="en-GB"/>
              <a:t>Basic human rights: autonomy, dignity, freedom</a:t>
            </a:r>
          </a:p>
          <a:p>
            <a:r>
              <a:rPr lang="en-IE">
                <a:solidFill>
                  <a:srgbClr val="FFFF00"/>
                </a:solidFill>
              </a:rPr>
              <a:t>Privacy &amp; Data Governance</a:t>
            </a:r>
          </a:p>
          <a:p>
            <a:pPr lvl="1"/>
            <a:r>
              <a:rPr lang="en-IE"/>
              <a:t>People have a right to privacy </a:t>
            </a:r>
          </a:p>
          <a:p>
            <a:pPr lvl="1"/>
            <a:r>
              <a:rPr lang="en-IE"/>
              <a:t>Data must be accurate &amp; representative</a:t>
            </a:r>
          </a:p>
          <a:p>
            <a:pPr lvl="1"/>
            <a:r>
              <a:rPr lang="en-IE"/>
              <a:t>Humans must be able to manage the data</a:t>
            </a:r>
          </a:p>
          <a:p>
            <a:r>
              <a:rPr lang="en-IE">
                <a:solidFill>
                  <a:srgbClr val="FFFF00"/>
                </a:solidFill>
              </a:rPr>
              <a:t>Fairness</a:t>
            </a:r>
          </a:p>
          <a:p>
            <a:pPr lvl="1"/>
            <a:r>
              <a:rPr lang="en-IE"/>
              <a:t>No discrimination, equal access</a:t>
            </a:r>
          </a:p>
          <a:p>
            <a:r>
              <a:rPr lang="en-IE">
                <a:solidFill>
                  <a:srgbClr val="FFFF00"/>
                </a:solidFill>
              </a:rPr>
              <a:t>Well-being</a:t>
            </a:r>
          </a:p>
          <a:p>
            <a:pPr lvl="1"/>
            <a:r>
              <a:rPr lang="en-IE">
                <a:latin typeface="Adobe Garamond Pro" panose="02020502060506020403" pitchFamily="18" charset="0"/>
              </a:rPr>
              <a:t>“AI systems should contribute to, and not harm, individual, social and environmental well-being.”</a:t>
            </a:r>
          </a:p>
          <a:p>
            <a:r>
              <a:rPr lang="en-IE">
                <a:solidFill>
                  <a:srgbClr val="FFFF00"/>
                </a:solidFill>
              </a:rPr>
              <a:t>Transparency</a:t>
            </a:r>
          </a:p>
          <a:p>
            <a:pPr lvl="1"/>
            <a:r>
              <a:rPr lang="en-IE"/>
              <a:t>AI systems should be understandable (in detail) by humans</a:t>
            </a:r>
          </a:p>
          <a:p>
            <a:pPr lvl="1"/>
            <a:r>
              <a:rPr lang="en-IE"/>
              <a:t>Includes all elements of the AI system (data, code, development processes, how it is operated)</a:t>
            </a:r>
          </a:p>
          <a:p>
            <a:r>
              <a:rPr lang="en-IE">
                <a:solidFill>
                  <a:srgbClr val="FFFF00"/>
                </a:solidFill>
              </a:rPr>
              <a:t>Accountability</a:t>
            </a:r>
            <a:r>
              <a:rPr lang="en-IE"/>
              <a:t> &amp; </a:t>
            </a:r>
            <a:r>
              <a:rPr lang="en-IE">
                <a:solidFill>
                  <a:srgbClr val="FFFF00"/>
                </a:solidFill>
              </a:rPr>
              <a:t>Oversight</a:t>
            </a:r>
          </a:p>
          <a:p>
            <a:pPr lvl="1"/>
            <a:r>
              <a:rPr lang="en-IE">
                <a:latin typeface="Adobe Garamond Pro" panose="02020502060506020403" pitchFamily="18" charset="0"/>
              </a:rPr>
              <a:t>“Developers must be able to explain how and why a system exhibits particular characteristics” </a:t>
            </a:r>
          </a:p>
          <a:p>
            <a:pPr lvl="1"/>
            <a:r>
              <a:rPr lang="en-IE"/>
              <a:t>Accountability = People who build/operate AI are responsible for what it does, and the consequences</a:t>
            </a:r>
          </a:p>
          <a:p>
            <a:pPr lvl="1"/>
            <a:r>
              <a:rPr lang="en-IE"/>
              <a:t>Oversight = humans are able to understand and control the AI</a:t>
            </a:r>
          </a:p>
          <a:p>
            <a:endParaRPr lang="en-IE"/>
          </a:p>
          <a:p>
            <a:pPr lvl="1"/>
            <a:endParaRPr lang="en-GB"/>
          </a:p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2A5184-510F-201B-1F9A-B8BB48B6E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5855" y="385893"/>
            <a:ext cx="2621560" cy="2621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2671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D2B7D-8D84-4F13-8CA1-A7189D822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IE"/>
              <a:t>6 elements of the Generic Model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DAD70-F400-4961-9137-396B88564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4403"/>
            <a:ext cx="10515600" cy="4333234"/>
          </a:xfrm>
        </p:spPr>
        <p:txBody>
          <a:bodyPr>
            <a:normAutofit fontScale="85000" lnSpcReduction="20000"/>
          </a:bodyPr>
          <a:lstStyle/>
          <a:p>
            <a:r>
              <a:rPr lang="en-IE"/>
              <a:t>Specification of </a:t>
            </a:r>
            <a:r>
              <a:rPr lang="en-IE">
                <a:solidFill>
                  <a:srgbClr val="FFFF00"/>
                </a:solidFill>
              </a:rPr>
              <a:t>objectives</a:t>
            </a:r>
          </a:p>
          <a:p>
            <a:pPr lvl="1"/>
            <a:r>
              <a:rPr lang="en-IE"/>
              <a:t>What the system is for &amp; what will it do  </a:t>
            </a:r>
          </a:p>
          <a:p>
            <a:r>
              <a:rPr lang="en-IE"/>
              <a:t>Specification of </a:t>
            </a:r>
            <a:r>
              <a:rPr lang="en-IE">
                <a:solidFill>
                  <a:srgbClr val="FFFF00"/>
                </a:solidFill>
              </a:rPr>
              <a:t>requirements</a:t>
            </a:r>
          </a:p>
          <a:p>
            <a:pPr lvl="1"/>
            <a:r>
              <a:rPr lang="en-IE"/>
              <a:t>What do we need to build it</a:t>
            </a:r>
          </a:p>
          <a:p>
            <a:pPr lvl="2"/>
            <a:r>
              <a:rPr lang="en-IE"/>
              <a:t>Tools, processes, organisation, etc</a:t>
            </a:r>
          </a:p>
          <a:p>
            <a:r>
              <a:rPr lang="en-IE"/>
              <a:t>High-level </a:t>
            </a:r>
            <a:r>
              <a:rPr lang="en-IE">
                <a:solidFill>
                  <a:srgbClr val="FFFF00"/>
                </a:solidFill>
              </a:rPr>
              <a:t>design</a:t>
            </a:r>
          </a:p>
          <a:p>
            <a:pPr lvl="1"/>
            <a:r>
              <a:rPr lang="en-IE"/>
              <a:t>High-level architecture (major components)</a:t>
            </a:r>
          </a:p>
          <a:p>
            <a:r>
              <a:rPr lang="en-IE">
                <a:solidFill>
                  <a:srgbClr val="FFFF00"/>
                </a:solidFill>
              </a:rPr>
              <a:t>Data</a:t>
            </a:r>
            <a:r>
              <a:rPr lang="en-IE"/>
              <a:t> collection and preparation</a:t>
            </a:r>
          </a:p>
          <a:p>
            <a:pPr lvl="1"/>
            <a:r>
              <a:rPr lang="en-IE"/>
              <a:t>Data must be collected, verified, cleaned, integrated</a:t>
            </a:r>
          </a:p>
          <a:p>
            <a:r>
              <a:rPr lang="en-IE"/>
              <a:t>Detailed design and </a:t>
            </a:r>
            <a:r>
              <a:rPr lang="en-IE">
                <a:solidFill>
                  <a:srgbClr val="FFFF00"/>
                </a:solidFill>
              </a:rPr>
              <a:t>development</a:t>
            </a:r>
          </a:p>
          <a:p>
            <a:pPr lvl="1"/>
            <a:r>
              <a:rPr lang="en-IE"/>
              <a:t>Coding  </a:t>
            </a:r>
          </a:p>
          <a:p>
            <a:r>
              <a:rPr lang="en-IE">
                <a:solidFill>
                  <a:srgbClr val="FFFF00"/>
                </a:solidFill>
              </a:rPr>
              <a:t>Testing</a:t>
            </a:r>
          </a:p>
          <a:p>
            <a:pPr lvl="1"/>
            <a:r>
              <a:rPr lang="en-IE"/>
              <a:t>Such fun!</a:t>
            </a:r>
          </a:p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29C6E9-5853-48B0-82AA-D0DAB48BC22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35" b="33499"/>
          <a:stretch/>
        </p:blipFill>
        <p:spPr bwMode="auto">
          <a:xfrm>
            <a:off x="2495600" y="1048259"/>
            <a:ext cx="6649154" cy="12961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6A0277-10F6-BB43-EB30-58E8B3277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4767" y="2907440"/>
            <a:ext cx="3719817" cy="37198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669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C6144-073C-455A-BB24-65F2401B0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/>
              <a:t>Specification of Objectives</a:t>
            </a:r>
            <a:br>
              <a:rPr lang="en-IE"/>
            </a:br>
            <a:r>
              <a:rPr lang="en-IE"/>
              <a:t>	- What the system is for &amp; what will it do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7E4A6-3F57-4943-B076-1AB227F6F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E">
                <a:solidFill>
                  <a:srgbClr val="FFFF00"/>
                </a:solidFill>
              </a:rPr>
              <a:t>Human Agency</a:t>
            </a:r>
          </a:p>
          <a:p>
            <a:pPr lvl="1"/>
            <a:r>
              <a:rPr lang="en-IE"/>
              <a:t>Will the system inhibit human autonomy?</a:t>
            </a:r>
          </a:p>
          <a:p>
            <a:r>
              <a:rPr lang="en-IE">
                <a:solidFill>
                  <a:srgbClr val="FFFF00"/>
                </a:solidFill>
              </a:rPr>
              <a:t>Transparency</a:t>
            </a:r>
          </a:p>
          <a:p>
            <a:pPr lvl="1"/>
            <a:r>
              <a:rPr lang="en-IE"/>
              <a:t>Will people be able to understand its learning and decisions? </a:t>
            </a:r>
          </a:p>
          <a:p>
            <a:r>
              <a:rPr lang="en-IE">
                <a:solidFill>
                  <a:srgbClr val="FFFF00"/>
                </a:solidFill>
              </a:rPr>
              <a:t>Data Governance</a:t>
            </a:r>
          </a:p>
          <a:p>
            <a:pPr lvl="1"/>
            <a:r>
              <a:rPr lang="en-IE"/>
              <a:t>Will data be gathered beyond what is needed?</a:t>
            </a:r>
          </a:p>
          <a:p>
            <a:r>
              <a:rPr lang="en-IE">
                <a:solidFill>
                  <a:srgbClr val="FFFF00"/>
                </a:solidFill>
              </a:rPr>
              <a:t>Fairness</a:t>
            </a:r>
          </a:p>
          <a:p>
            <a:pPr lvl="1"/>
            <a:r>
              <a:rPr lang="en-IE"/>
              <a:t>Could the system be used to disadvantage some people? </a:t>
            </a:r>
          </a:p>
          <a:p>
            <a:r>
              <a:rPr lang="en-IE">
                <a:solidFill>
                  <a:srgbClr val="FFFF00"/>
                </a:solidFill>
              </a:rPr>
              <a:t>Well-being</a:t>
            </a:r>
          </a:p>
          <a:p>
            <a:pPr lvl="1"/>
            <a:r>
              <a:rPr lang="en-IE"/>
              <a:t>Who are the stakeholders?  What impact will the system have on them?</a:t>
            </a:r>
          </a:p>
          <a:p>
            <a:r>
              <a:rPr lang="en-IE">
                <a:solidFill>
                  <a:srgbClr val="FFFF00"/>
                </a:solidFill>
              </a:rPr>
              <a:t>Accountability &amp; Oversight</a:t>
            </a:r>
          </a:p>
          <a:p>
            <a:pPr lvl="1"/>
            <a:r>
              <a:rPr lang="en-IE"/>
              <a:t>Document all of the above</a:t>
            </a:r>
          </a:p>
        </p:txBody>
      </p:sp>
    </p:spTree>
    <p:extLst>
      <p:ext uri="{BB962C8B-B14F-4D97-AF65-F5344CB8AC3E}">
        <p14:creationId xmlns:p14="http://schemas.microsoft.com/office/powerpoint/2010/main" val="58452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D2FF8-8D7C-4FB4-ACC5-DBA735201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99483"/>
          </a:xfrm>
        </p:spPr>
        <p:txBody>
          <a:bodyPr>
            <a:normAutofit/>
          </a:bodyPr>
          <a:lstStyle/>
          <a:p>
            <a:r>
              <a:rPr lang="en-GB"/>
              <a:t>Specification of Requirements - what do we need to build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95AF6-E550-44FD-BD29-848AB67D3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E"/>
              <a:t>Undertake a </a:t>
            </a:r>
            <a:r>
              <a:rPr lang="en-IE">
                <a:solidFill>
                  <a:srgbClr val="FFFF00"/>
                </a:solidFill>
              </a:rPr>
              <a:t>formal ethical assessment</a:t>
            </a:r>
          </a:p>
          <a:p>
            <a:pPr lvl="1"/>
            <a:r>
              <a:rPr lang="en-IE"/>
              <a:t>Of design specifications, resources and infrastructure</a:t>
            </a:r>
          </a:p>
          <a:p>
            <a:pPr lvl="2"/>
            <a:r>
              <a:rPr lang="en-IE"/>
              <a:t>EG: some deep learning techniques may not to be the best choice for transparency</a:t>
            </a:r>
          </a:p>
          <a:p>
            <a:pPr lvl="1"/>
            <a:r>
              <a:rPr lang="en-IE"/>
              <a:t>Formally assess risks of unintended use of the system </a:t>
            </a:r>
          </a:p>
          <a:p>
            <a:pPr lvl="2"/>
            <a:r>
              <a:rPr lang="en-IE"/>
              <a:t>Design features to reduce the ease of misuse</a:t>
            </a:r>
          </a:p>
          <a:p>
            <a:r>
              <a:rPr lang="en-IE"/>
              <a:t>Design an </a:t>
            </a:r>
            <a:r>
              <a:rPr lang="en-IE">
                <a:solidFill>
                  <a:srgbClr val="FFFF00"/>
                </a:solidFill>
              </a:rPr>
              <a:t>ethical compliance architecture</a:t>
            </a:r>
          </a:p>
          <a:p>
            <a:pPr lvl="1"/>
            <a:r>
              <a:rPr lang="en-IE"/>
              <a:t>Tools and processes at the developer level</a:t>
            </a:r>
          </a:p>
          <a:p>
            <a:pPr lvl="1"/>
            <a:r>
              <a:rPr lang="en-IE"/>
              <a:t>Mechanisms for external communication during testing</a:t>
            </a:r>
          </a:p>
          <a:p>
            <a:pPr lvl="1"/>
            <a:r>
              <a:rPr lang="en-IE"/>
              <a:t>An ethical management organisational structure </a:t>
            </a:r>
          </a:p>
          <a:p>
            <a:pPr lvl="2"/>
            <a:r>
              <a:rPr lang="en-IE"/>
              <a:t>eg: ethical review committee or ethics officer  </a:t>
            </a:r>
          </a:p>
          <a:p>
            <a:pPr lvl="2"/>
            <a:r>
              <a:rPr lang="en-IE"/>
              <a:t>What powers will it have?  </a:t>
            </a:r>
          </a:p>
          <a:p>
            <a:pPr lvl="2"/>
            <a:r>
              <a:rPr lang="en-IE"/>
              <a:t>What procedures in the case of a conflict between the ethics people and developers (or clients)?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897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7498C-EDEB-4728-8B4B-6AADE07E5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/>
              <a:t>High-Level Design - major components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93A4A-C60A-454D-8876-221B43B8E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>
                <a:solidFill>
                  <a:srgbClr val="FFFF00"/>
                </a:solidFill>
              </a:rPr>
              <a:t>Privacy &amp; Data Governance </a:t>
            </a:r>
          </a:p>
          <a:p>
            <a:pPr lvl="1"/>
            <a:r>
              <a:rPr lang="en-IE">
                <a:solidFill>
                  <a:srgbClr val="FF0000"/>
                </a:solidFill>
              </a:rPr>
              <a:t>Assume all data is biased.  </a:t>
            </a:r>
          </a:p>
          <a:p>
            <a:pPr lvl="2"/>
            <a:r>
              <a:rPr lang="en-IE"/>
              <a:t>Design formal processes to check for and correct bias or errors</a:t>
            </a:r>
          </a:p>
          <a:p>
            <a:pPr lvl="2"/>
            <a:r>
              <a:rPr lang="en-IE"/>
              <a:t>Design a mechanism to record, and justify, how data selection was undertaken (for external audits)</a:t>
            </a:r>
          </a:p>
          <a:p>
            <a:r>
              <a:rPr lang="en-IE">
                <a:solidFill>
                  <a:srgbClr val="FFFF00"/>
                </a:solidFill>
              </a:rPr>
              <a:t>Well-being</a:t>
            </a:r>
          </a:p>
          <a:p>
            <a:pPr lvl="1"/>
            <a:r>
              <a:rPr lang="en-IE"/>
              <a:t>Documented efforts to consider the environmental impact of the system (especially in robotics)</a:t>
            </a:r>
          </a:p>
          <a:p>
            <a:r>
              <a:rPr lang="en-IE">
                <a:solidFill>
                  <a:srgbClr val="FFFF00"/>
                </a:solidFill>
              </a:rPr>
              <a:t>Transparency</a:t>
            </a:r>
          </a:p>
          <a:p>
            <a:pPr lvl="1"/>
            <a:r>
              <a:rPr lang="en-IE"/>
              <a:t>Design mechanisms by which the system records its own decisions </a:t>
            </a:r>
          </a:p>
          <a:p>
            <a:pPr lvl="2"/>
            <a:r>
              <a:rPr lang="en-IE"/>
              <a:t>Human readable, available for audit</a:t>
            </a:r>
          </a:p>
          <a:p>
            <a:pPr lvl="1"/>
            <a:r>
              <a:rPr lang="en-IE"/>
              <a:t>Ensure the AI system could not be mistaken for a human.</a:t>
            </a:r>
          </a:p>
          <a:p>
            <a:pPr lvl="1"/>
            <a:endParaRPr lang="en-IE"/>
          </a:p>
          <a:p>
            <a:pPr lvl="1"/>
            <a:endParaRPr lang="en-IE"/>
          </a:p>
          <a:p>
            <a:endParaRPr lang="en-IE"/>
          </a:p>
          <a:p>
            <a:pPr lvl="1"/>
            <a:endParaRPr lang="en-IE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553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17396-CF45-4F43-AD3D-77E2EDB83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Data Collection &amp; Preparation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E60F1-519C-41E2-B180-06C130277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>
                <a:solidFill>
                  <a:srgbClr val="FFFF00"/>
                </a:solidFill>
              </a:rPr>
              <a:t>Fairness</a:t>
            </a:r>
          </a:p>
          <a:p>
            <a:pPr lvl="1"/>
            <a:r>
              <a:rPr lang="en-IE"/>
              <a:t>Formal bias assessment of the data imported </a:t>
            </a:r>
          </a:p>
          <a:p>
            <a:pPr lvl="2"/>
            <a:r>
              <a:rPr lang="en-IE"/>
              <a:t>Document the assessment</a:t>
            </a:r>
          </a:p>
          <a:p>
            <a:pPr lvl="2"/>
            <a:r>
              <a:rPr lang="en-IE"/>
              <a:t>Formal mechanisms to: </a:t>
            </a:r>
          </a:p>
          <a:p>
            <a:pPr lvl="3"/>
            <a:r>
              <a:rPr lang="en-IE"/>
              <a:t>Ensure data about people is accurate and representative</a:t>
            </a:r>
          </a:p>
          <a:p>
            <a:pPr lvl="3"/>
            <a:r>
              <a:rPr lang="en-IE"/>
              <a:t>Check for and correct bias and errors in input, training and output data</a:t>
            </a:r>
          </a:p>
          <a:p>
            <a:r>
              <a:rPr lang="en-IE"/>
              <a:t> </a:t>
            </a:r>
            <a:r>
              <a:rPr lang="en-IE">
                <a:solidFill>
                  <a:srgbClr val="FFFF00"/>
                </a:solidFill>
              </a:rPr>
              <a:t>Transparency</a:t>
            </a:r>
          </a:p>
          <a:p>
            <a:pPr lvl="1"/>
            <a:r>
              <a:rPr lang="en-IE"/>
              <a:t>Formal analysis of the ethics risks related to the data processing</a:t>
            </a:r>
          </a:p>
          <a:p>
            <a:pPr lvl="1"/>
            <a:r>
              <a:rPr lang="en-IE"/>
              <a:t>Ensure that you can explain how personal data is used</a:t>
            </a:r>
          </a:p>
          <a:p>
            <a:pPr lvl="1"/>
            <a:r>
              <a:rPr lang="en-IE"/>
              <a:t>Document all this for audit</a:t>
            </a:r>
          </a:p>
        </p:txBody>
      </p:sp>
    </p:spTree>
    <p:extLst>
      <p:ext uri="{BB962C8B-B14F-4D97-AF65-F5344CB8AC3E}">
        <p14:creationId xmlns:p14="http://schemas.microsoft.com/office/powerpoint/2010/main" val="876989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12">
            <a:extLst>
              <a:ext uri="{FF2B5EF4-FFF2-40B4-BE49-F238E27FC236}">
                <a16:creationId xmlns:a16="http://schemas.microsoft.com/office/drawing/2014/main" id="{8BD606B9-0C10-4BAE-B959-C92368D8B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107"/>
            <a:ext cx="12192000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85922" y="362382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sv-SE" dirty="0">
                <a:solidFill>
                  <a:schemeClr val="bg1"/>
                </a:solidFill>
              </a:rPr>
              <a:t>Applications: </a:t>
            </a:r>
            <a:br>
              <a:rPr lang="sv-SE" dirty="0">
                <a:solidFill>
                  <a:schemeClr val="bg1"/>
                </a:solidFill>
              </a:rPr>
            </a:br>
            <a:r>
              <a:rPr lang="sv-SE" dirty="0">
                <a:solidFill>
                  <a:schemeClr val="bg1"/>
                </a:solidFill>
              </a:rPr>
              <a:t>Healthcare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114432" y="1739656"/>
            <a:ext cx="5173186" cy="4525963"/>
          </a:xfrm>
        </p:spPr>
        <p:txBody>
          <a:bodyPr>
            <a:normAutofit fontScale="85000" lnSpcReduction="10000"/>
          </a:bodyPr>
          <a:lstStyle/>
          <a:p>
            <a:r>
              <a:rPr lang="en-GB" sz="3000" dirty="0">
                <a:solidFill>
                  <a:schemeClr val="bg1"/>
                </a:solidFill>
              </a:rPr>
              <a:t>Clinical decision support</a:t>
            </a:r>
          </a:p>
          <a:p>
            <a:r>
              <a:rPr lang="en-GB" sz="3000" dirty="0">
                <a:solidFill>
                  <a:schemeClr val="bg1"/>
                </a:solidFill>
              </a:rPr>
              <a:t>Patient monitoring and coaching</a:t>
            </a:r>
          </a:p>
          <a:p>
            <a:r>
              <a:rPr lang="en-GB" sz="3000" dirty="0">
                <a:solidFill>
                  <a:schemeClr val="bg1"/>
                </a:solidFill>
              </a:rPr>
              <a:t>Preventative medicine</a:t>
            </a:r>
          </a:p>
          <a:p>
            <a:r>
              <a:rPr lang="en-GB" sz="3000" dirty="0">
                <a:solidFill>
                  <a:schemeClr val="bg1"/>
                </a:solidFill>
              </a:rPr>
              <a:t>Automated image interpretation</a:t>
            </a:r>
          </a:p>
          <a:p>
            <a:r>
              <a:rPr lang="en-GB" sz="3000" dirty="0">
                <a:solidFill>
                  <a:schemeClr val="bg1"/>
                </a:solidFill>
              </a:rPr>
              <a:t>Personalised diagnosis and treatment through DNA analysis (future)</a:t>
            </a:r>
          </a:p>
          <a:p>
            <a:r>
              <a:rPr lang="en-GB" sz="3000" dirty="0">
                <a:solidFill>
                  <a:schemeClr val="bg1"/>
                </a:solidFill>
              </a:rPr>
              <a:t>Surgical robots  </a:t>
            </a:r>
          </a:p>
          <a:p>
            <a:r>
              <a:rPr lang="en-GB" sz="3000" dirty="0">
                <a:solidFill>
                  <a:schemeClr val="bg1"/>
                </a:solidFill>
              </a:rPr>
              <a:t>Care robots for patients and         elderly people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078" y="461442"/>
            <a:ext cx="6096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743" y="4228593"/>
            <a:ext cx="3708496" cy="2473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C82534-C803-4AB7-B704-7976323177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917" y="4002638"/>
            <a:ext cx="4053255" cy="269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52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8BF07-3FBD-402D-89E3-5F3E211C5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B913F-D496-4CAF-B58C-A1049A1F0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>
                <a:solidFill>
                  <a:srgbClr val="FFFF00"/>
                </a:solidFill>
              </a:rPr>
              <a:t>Privacy &amp; Data Governance </a:t>
            </a:r>
          </a:p>
          <a:p>
            <a:pPr lvl="1"/>
            <a:r>
              <a:rPr lang="en-IE"/>
              <a:t>Formal processes to safeguard the integrity of data</a:t>
            </a:r>
          </a:p>
          <a:p>
            <a:pPr lvl="2"/>
            <a:r>
              <a:rPr lang="en-IE"/>
              <a:t>Formal oversight of data processing.</a:t>
            </a:r>
          </a:p>
          <a:p>
            <a:r>
              <a:rPr lang="en-IE">
                <a:solidFill>
                  <a:srgbClr val="FFFF00"/>
                </a:solidFill>
              </a:rPr>
              <a:t>Fairness</a:t>
            </a:r>
          </a:p>
          <a:p>
            <a:pPr lvl="1"/>
            <a:r>
              <a:rPr lang="en-IE"/>
              <a:t>On-going checks for algorithmic bias.</a:t>
            </a:r>
          </a:p>
          <a:p>
            <a:r>
              <a:rPr lang="en-IE">
                <a:solidFill>
                  <a:srgbClr val="FFFF00"/>
                </a:solidFill>
              </a:rPr>
              <a:t>Accountability &amp; Oversight</a:t>
            </a:r>
          </a:p>
          <a:p>
            <a:pPr lvl="1"/>
            <a:r>
              <a:rPr lang="en-IE"/>
              <a:t>Build elements to record AI decisions in human-readable format</a:t>
            </a:r>
          </a:p>
          <a:p>
            <a:r>
              <a:rPr lang="en-IE">
                <a:solidFill>
                  <a:srgbClr val="FFFF00"/>
                </a:solidFill>
              </a:rPr>
              <a:t>Transparency</a:t>
            </a:r>
          </a:p>
          <a:p>
            <a:pPr lvl="1"/>
            <a:r>
              <a:rPr lang="en-IE"/>
              <a:t>Systems to record the models built, training methods, what data was used</a:t>
            </a:r>
          </a:p>
          <a:p>
            <a:pPr lvl="1"/>
            <a:r>
              <a:rPr lang="en-IE"/>
              <a:t>Formal methodologies/tools for explainability</a:t>
            </a:r>
          </a:p>
          <a:p>
            <a:pPr lvl="2"/>
            <a:r>
              <a:rPr lang="en-IE"/>
              <a:t>XAI, Model Cards, Datasheets for Datasets, etc</a:t>
            </a:r>
          </a:p>
          <a:p>
            <a:pPr lvl="1"/>
            <a:endParaRPr lang="en-IE"/>
          </a:p>
          <a:p>
            <a:endParaRPr lang="en-IE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139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6F40-75A0-4C3C-977B-6F805564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6ECB8-2E94-4669-A977-92664B157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>
                <a:solidFill>
                  <a:srgbClr val="FFFF00"/>
                </a:solidFill>
              </a:rPr>
              <a:t>Transparency</a:t>
            </a:r>
          </a:p>
          <a:p>
            <a:pPr lvl="1"/>
            <a:r>
              <a:rPr lang="en-IE"/>
              <a:t>Do users understand </a:t>
            </a:r>
          </a:p>
          <a:p>
            <a:pPr lvl="2"/>
            <a:r>
              <a:rPr lang="en-IE"/>
              <a:t>That they are interacting with a non-human agent?</a:t>
            </a:r>
          </a:p>
          <a:p>
            <a:pPr lvl="2"/>
            <a:r>
              <a:rPr lang="en-IE"/>
              <a:t>Why the system made its decisions</a:t>
            </a:r>
          </a:p>
          <a:p>
            <a:pPr lvl="2"/>
            <a:r>
              <a:rPr lang="en-IE"/>
              <a:t>The system’s limitations</a:t>
            </a:r>
          </a:p>
          <a:p>
            <a:r>
              <a:rPr lang="en-IE">
                <a:solidFill>
                  <a:srgbClr val="FFFF00"/>
                </a:solidFill>
              </a:rPr>
              <a:t>Accountability &amp; Oversight</a:t>
            </a:r>
          </a:p>
          <a:p>
            <a:pPr lvl="1"/>
            <a:r>
              <a:rPr lang="en-IE"/>
              <a:t>Ensure practical processes exist for people to report problems.  Test how these are actioned.</a:t>
            </a:r>
          </a:p>
          <a:p>
            <a:pPr lvl="1"/>
            <a:r>
              <a:rPr lang="en-IE"/>
              <a:t>Test the ability to modify the system if problems are found</a:t>
            </a:r>
          </a:p>
          <a:p>
            <a:pPr lvl="1"/>
            <a:r>
              <a:rPr lang="en-IE"/>
              <a:t>Formally attempt to predict the consequences and externalities of the system’s operations.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413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7C35D-33F8-4839-871A-69DF16F0B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I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Generic Model</a:t>
            </a:r>
            <a:endParaRPr lang="en-GB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0618F-7928-4D8D-8355-8DEC2F932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107" y="1289474"/>
            <a:ext cx="8820150" cy="5024237"/>
          </a:xfrm>
        </p:spPr>
        <p:txBody>
          <a:bodyPr>
            <a:normAutofit/>
          </a:bodyPr>
          <a:lstStyle/>
          <a:p>
            <a:r>
              <a:rPr lang="en-IE" sz="2800">
                <a:solidFill>
                  <a:schemeClr val="bg1"/>
                </a:solidFill>
              </a:rPr>
              <a:t>Can be fitted to formal methodologies</a:t>
            </a:r>
          </a:p>
          <a:p>
            <a:r>
              <a:rPr lang="en-IE"/>
              <a:t>EG: AGILE</a:t>
            </a:r>
            <a:endParaRPr lang="en-GB" sz="2800">
              <a:solidFill>
                <a:schemeClr val="bg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A841006-D3F7-4C3A-AA2C-F699301F3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434" y="1804591"/>
            <a:ext cx="7307982" cy="50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586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909FF-746B-B51D-42D3-9458C6689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Open AI Ethics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A7AD33-A201-947D-90E4-CC5157975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https://platform.openai.com/docs/introduction</a:t>
            </a:r>
            <a:endParaRPr lang="en-IE">
              <a:solidFill>
                <a:srgbClr val="FFFF00"/>
              </a:solidFill>
            </a:endParaRPr>
          </a:p>
          <a:p>
            <a:r>
              <a:rPr lang="en-IE">
                <a:solidFill>
                  <a:srgbClr val="FFFF00"/>
                </a:solidFill>
              </a:rPr>
              <a:t>Moderation</a:t>
            </a:r>
            <a:r>
              <a:rPr lang="en-IE"/>
              <a:t> </a:t>
            </a:r>
          </a:p>
          <a:p>
            <a:pPr lvl="1"/>
            <a:r>
              <a:rPr lang="en-IE"/>
              <a:t>How the model has inbuilt classifiers for unwanted content </a:t>
            </a:r>
          </a:p>
          <a:p>
            <a:pPr lvl="2"/>
            <a:r>
              <a:rPr lang="en-IE"/>
              <a:t>EG hate, sex, violence</a:t>
            </a:r>
          </a:p>
          <a:p>
            <a:pPr lvl="1"/>
            <a:r>
              <a:rPr lang="en-IE"/>
              <a:t>Automated, self-regulating </a:t>
            </a:r>
          </a:p>
          <a:p>
            <a:r>
              <a:rPr lang="en-IE">
                <a:solidFill>
                  <a:srgbClr val="FFFF00"/>
                </a:solidFill>
              </a:rPr>
              <a:t>Safety Best Practices </a:t>
            </a:r>
          </a:p>
          <a:p>
            <a:pPr lvl="1"/>
            <a:r>
              <a:rPr lang="en-IE"/>
              <a:t>Goes beyond moderation to guide developers</a:t>
            </a:r>
          </a:p>
          <a:p>
            <a:r>
              <a:rPr lang="en-IE">
                <a:solidFill>
                  <a:srgbClr val="FFFF00"/>
                </a:solidFill>
              </a:rPr>
              <a:t>Embeddings</a:t>
            </a:r>
          </a:p>
          <a:p>
            <a:pPr lvl="1"/>
            <a:r>
              <a:rPr lang="en-IE"/>
              <a:t>A section on Limitations &amp; Risks </a:t>
            </a:r>
          </a:p>
          <a:p>
            <a:pPr lvl="2"/>
            <a:r>
              <a:rPr lang="en-IE"/>
              <a:t>Outlines the testing they have done to measure issues like social bias</a:t>
            </a:r>
          </a:p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24142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E3BF4-509D-CAD8-172A-BAE263B19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Open AI Moderation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0B14C-6F0B-FBC2-E018-C7E90235A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516"/>
            <a:ext cx="10515600" cy="5250287"/>
          </a:xfrm>
        </p:spPr>
        <p:txBody>
          <a:bodyPr>
            <a:normAutofit fontScale="70000" lnSpcReduction="20000"/>
          </a:bodyPr>
          <a:lstStyle/>
          <a:p>
            <a:r>
              <a:rPr lang="en-IE"/>
              <a:t>Hate</a:t>
            </a:r>
          </a:p>
          <a:p>
            <a:pPr lvl="1"/>
            <a:r>
              <a:rPr lang="en-IE"/>
              <a:t>Content that expresses, incites, or promotes hate based on race, gender, ethnicity, religion, nationality, sexual orientation, disability status, or caste.</a:t>
            </a:r>
          </a:p>
          <a:p>
            <a:r>
              <a:rPr lang="en-IE"/>
              <a:t>Hate/threatening</a:t>
            </a:r>
          </a:p>
          <a:p>
            <a:pPr lvl="1"/>
            <a:r>
              <a:rPr lang="en-IE"/>
              <a:t>Hateful content that also includes violence or serious harm towards the targeted group.</a:t>
            </a:r>
          </a:p>
          <a:p>
            <a:r>
              <a:rPr lang="en-IE"/>
              <a:t>Self-harm</a:t>
            </a:r>
          </a:p>
          <a:p>
            <a:pPr lvl="1"/>
            <a:r>
              <a:rPr lang="en-IE"/>
              <a:t>Content that promotes, encourages, or depicts acts of self-harm, such as suicide, cutting, and eating disorders.</a:t>
            </a:r>
          </a:p>
          <a:p>
            <a:r>
              <a:rPr lang="en-IE"/>
              <a:t>Sexual	Content </a:t>
            </a:r>
          </a:p>
          <a:p>
            <a:pPr lvl="1"/>
            <a:r>
              <a:rPr lang="en-IE"/>
              <a:t>Meant to arouse sexual excitement, such as the description of sexual activity, or that promotes sexual services (excluding sex education and wellness).</a:t>
            </a:r>
          </a:p>
          <a:p>
            <a:r>
              <a:rPr lang="en-IE"/>
              <a:t>Sexual/minors	</a:t>
            </a:r>
          </a:p>
          <a:p>
            <a:pPr lvl="1"/>
            <a:r>
              <a:rPr lang="en-IE"/>
              <a:t>Sexual content that includes an individual who is under 18 years old.</a:t>
            </a:r>
          </a:p>
          <a:p>
            <a:r>
              <a:rPr lang="en-IE"/>
              <a:t>Violence</a:t>
            </a:r>
          </a:p>
          <a:p>
            <a:pPr lvl="1"/>
            <a:r>
              <a:rPr lang="en-IE"/>
              <a:t>Content that promotes or glorifies violence or celebrates the suffering or humiliation of others.</a:t>
            </a:r>
          </a:p>
          <a:p>
            <a:r>
              <a:rPr lang="en-IE"/>
              <a:t>Violence/graphic</a:t>
            </a:r>
          </a:p>
          <a:p>
            <a:pPr lvl="1"/>
            <a:r>
              <a:rPr lang="en-IE"/>
              <a:t>Violent content that depicts death, violence, or serious physical injury in extreme graphic detail.</a:t>
            </a:r>
          </a:p>
          <a:p>
            <a:r>
              <a:rPr lang="en-IE">
                <a:latin typeface="Adobe Garamond Pro" panose="02020502060506020403" pitchFamily="18" charset="0"/>
              </a:rPr>
              <a:t>“The moderation endpoint is free to use when monitoring the inputs and outputs of OpenAI APIs. We currently do not support monitoring of third-party traffic.”</a:t>
            </a:r>
          </a:p>
        </p:txBody>
      </p:sp>
    </p:spTree>
    <p:extLst>
      <p:ext uri="{BB962C8B-B14F-4D97-AF65-F5344CB8AC3E}">
        <p14:creationId xmlns:p14="http://schemas.microsoft.com/office/powerpoint/2010/main" val="28977605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867E5-1BDE-0033-5D4C-D9FC28022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Moderation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7880A-A3DF-E970-D904-11A83E4CA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6680"/>
            <a:ext cx="4119694" cy="552712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/>
              <a:t>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/>
              <a:t>  "id": "modr-XXXXX",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/>
              <a:t>  "model": "text-moderation-001",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/>
              <a:t>  "results": [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/>
              <a:t>    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/>
              <a:t>      "categories": 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/>
              <a:t>        "hate": false,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/>
              <a:t>        "hate/threatening": false,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/>
              <a:t>        "self-harm": false,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/>
              <a:t>        "sexual": false,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/>
              <a:t>        "sexual/minors": false,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/>
              <a:t>        "violence": false,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/>
              <a:t>        "violence/graphic": false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/>
              <a:t>      },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/>
              <a:t>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9DF5F4-B32A-7FC9-FD11-0D6670E0928A}"/>
              </a:ext>
            </a:extLst>
          </p:cNvPr>
          <p:cNvSpPr txBox="1"/>
          <p:nvPr/>
        </p:nvSpPr>
        <p:spPr>
          <a:xfrm>
            <a:off x="6283354" y="1233335"/>
            <a:ext cx="5766732" cy="4391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>
                <a:solidFill>
                  <a:schemeClr val="bg1"/>
                </a:solidFill>
              </a:rPr>
              <a:t>"category_scores": 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>
                <a:solidFill>
                  <a:schemeClr val="bg1"/>
                </a:solidFill>
              </a:rPr>
              <a:t>        "hate": 0.18805529177188873,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>
                <a:solidFill>
                  <a:schemeClr val="bg1"/>
                </a:solidFill>
              </a:rPr>
              <a:t>        "hate/threatening": 0.0001250059431185946,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>
                <a:solidFill>
                  <a:schemeClr val="bg1"/>
                </a:solidFill>
              </a:rPr>
              <a:t>        "self-harm": 0.0003706029092427343,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>
                <a:solidFill>
                  <a:schemeClr val="bg1"/>
                </a:solidFill>
              </a:rPr>
              <a:t>        "sexual": 0.0008735615410842001,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>
                <a:solidFill>
                  <a:schemeClr val="bg1"/>
                </a:solidFill>
              </a:rPr>
              <a:t>        "sexual/minors": 0.0007470346172340214,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>
                <a:solidFill>
                  <a:schemeClr val="bg1"/>
                </a:solidFill>
              </a:rPr>
              <a:t>        "violence": 0.0041268812492489815,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>
                <a:solidFill>
                  <a:schemeClr val="bg1"/>
                </a:solidFill>
              </a:rPr>
              <a:t>        "violence/graphic": 0.00023186142789199948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>
                <a:solidFill>
                  <a:schemeClr val="bg1"/>
                </a:solidFill>
              </a:rPr>
              <a:t>      },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>
                <a:solidFill>
                  <a:schemeClr val="bg1"/>
                </a:solidFill>
              </a:rPr>
              <a:t>      "flagged": false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>
                <a:solidFill>
                  <a:schemeClr val="bg1"/>
                </a:solidFill>
              </a:rPr>
              <a:t>    }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>
                <a:solidFill>
                  <a:schemeClr val="bg1"/>
                </a:solidFill>
              </a:rPr>
              <a:t>  ]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>
                <a:solidFill>
                  <a:schemeClr val="bg1"/>
                </a:solidFill>
              </a:rPr>
              <a:t>}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D9074ACE-AB7C-D049-3B99-AA6A07D9F097}"/>
              </a:ext>
            </a:extLst>
          </p:cNvPr>
          <p:cNvCxnSpPr/>
          <p:nvPr/>
        </p:nvCxnSpPr>
        <p:spPr>
          <a:xfrm flipV="1">
            <a:off x="3372374" y="3615655"/>
            <a:ext cx="2723626" cy="2139193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347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12">
            <a:extLst>
              <a:ext uri="{FF2B5EF4-FFF2-40B4-BE49-F238E27FC236}">
                <a16:creationId xmlns:a16="http://schemas.microsoft.com/office/drawing/2014/main" id="{3C11007E-5669-4AE1-9C14-57B234E17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37" y="-18472"/>
            <a:ext cx="12228945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Applications: Security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465584" y="1544542"/>
            <a:ext cx="5227550" cy="4339423"/>
          </a:xfrm>
        </p:spPr>
        <p:txBody>
          <a:bodyPr>
            <a:normAutofit fontScale="85000" lnSpcReduction="10000"/>
          </a:bodyPr>
          <a:lstStyle/>
          <a:p>
            <a:r>
              <a:rPr lang="en-GB" dirty="0">
                <a:solidFill>
                  <a:schemeClr val="bg1"/>
                </a:solidFill>
              </a:rPr>
              <a:t>Predictive policing (predicting where and when crime will happen) </a:t>
            </a:r>
          </a:p>
          <a:p>
            <a:r>
              <a:rPr lang="en-GB" dirty="0">
                <a:solidFill>
                  <a:schemeClr val="bg1"/>
                </a:solidFill>
              </a:rPr>
              <a:t>Automated analysis of camera footage for surveillance</a:t>
            </a:r>
          </a:p>
          <a:p>
            <a:r>
              <a:rPr lang="en-GB" dirty="0">
                <a:solidFill>
                  <a:schemeClr val="bg1"/>
                </a:solidFill>
              </a:rPr>
              <a:t>Robots for search, rescue and recovery  </a:t>
            </a:r>
          </a:p>
          <a:p>
            <a:r>
              <a:rPr lang="en-GB" dirty="0">
                <a:solidFill>
                  <a:schemeClr val="bg1"/>
                </a:solidFill>
              </a:rPr>
              <a:t>Drones for military reconnaissance and target engagement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600" y="1268760"/>
            <a:ext cx="5359400" cy="3746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9582C9-98C3-487A-B5FD-2CA49FBDB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960" y="4688631"/>
            <a:ext cx="3652664" cy="20527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720" y="4005064"/>
            <a:ext cx="3652664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26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8F96E-65F5-4D3C-B3F7-D3A916432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has major potential benefits</a:t>
            </a: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90A2F-CFE7-49AB-9114-D29CE056C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008" y="1630017"/>
            <a:ext cx="6989196" cy="4546946"/>
          </a:xfrm>
        </p:spPr>
        <p:txBody>
          <a:bodyPr>
            <a:normAutofit fontScale="85000" lnSpcReduction="10000"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Efficient data analysis</a:t>
            </a:r>
          </a:p>
          <a:p>
            <a:r>
              <a:rPr lang="en-US" sz="3200" dirty="0">
                <a:solidFill>
                  <a:schemeClr val="bg1"/>
                </a:solidFill>
              </a:rPr>
              <a:t>Managing repetitive tasks</a:t>
            </a:r>
          </a:p>
          <a:p>
            <a:r>
              <a:rPr lang="en-US" sz="3200" dirty="0">
                <a:solidFill>
                  <a:schemeClr val="bg1"/>
                </a:solidFill>
              </a:rPr>
              <a:t>Digital support and assistance</a:t>
            </a:r>
          </a:p>
          <a:p>
            <a:r>
              <a:rPr lang="en-US" sz="3200" dirty="0">
                <a:solidFill>
                  <a:schemeClr val="bg1"/>
                </a:solidFill>
              </a:rPr>
              <a:t>Reducing human error</a:t>
            </a:r>
          </a:p>
          <a:p>
            <a:r>
              <a:rPr lang="en-US" sz="3200" dirty="0">
                <a:solidFill>
                  <a:schemeClr val="bg1"/>
                </a:solidFill>
              </a:rPr>
              <a:t>Faster decisions (e.g., in driving)</a:t>
            </a:r>
          </a:p>
          <a:p>
            <a:r>
              <a:rPr lang="en-US" sz="3200" dirty="0">
                <a:solidFill>
                  <a:schemeClr val="bg1"/>
                </a:solidFill>
              </a:rPr>
              <a:t>24/7 availability of services</a:t>
            </a:r>
          </a:p>
          <a:p>
            <a:r>
              <a:rPr lang="en-US" sz="3200" dirty="0">
                <a:solidFill>
                  <a:schemeClr val="bg1"/>
                </a:solidFill>
              </a:rPr>
              <a:t>Take risks instead of humans (e.g., robots)</a:t>
            </a:r>
          </a:p>
          <a:p>
            <a:r>
              <a:rPr lang="en-US" sz="3200" dirty="0">
                <a:solidFill>
                  <a:schemeClr val="bg1"/>
                </a:solidFill>
              </a:rPr>
              <a:t>New inventions (e.g., medicine, environmental management, transportation)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D64FC9-B12E-44F5-894A-F5F4C1C4C1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754" y="1484790"/>
            <a:ext cx="4053255" cy="2699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8C6123-D8C1-4DB3-94E2-0DB11EE9A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529" y="4296248"/>
            <a:ext cx="3869638" cy="201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91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8F96E-65F5-4D3C-B3F7-D3A916432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also significant social and ethical risks</a:t>
            </a: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90A2F-CFE7-49AB-9114-D29CE056C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88679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ECB05A-0C85-4AC4-9C3C-ED417E4D1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472" y="2520697"/>
            <a:ext cx="5219643" cy="3229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12572D-BCF1-4B91-8714-0CCEF9A76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06" y="2520697"/>
            <a:ext cx="4843097" cy="322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78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8F96E-65F5-4D3C-B3F7-D3A916432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is AI special in relation to ethics?</a:t>
            </a: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90A2F-CFE7-49AB-9114-D29CE056C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Replacement and amplification of human intelligence (cognition and behavior)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No other technology is like it in this respect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This raises special ethical issues relating to:</a:t>
            </a:r>
          </a:p>
          <a:p>
            <a:pPr lvl="1"/>
            <a:r>
              <a:rPr lang="en-US" sz="3300" dirty="0">
                <a:solidFill>
                  <a:schemeClr val="bg1"/>
                </a:solidFill>
              </a:rPr>
              <a:t>Freedom and autonomy of users (AI controlling one’s thoughts and actions)</a:t>
            </a:r>
          </a:p>
          <a:p>
            <a:pPr lvl="1"/>
            <a:r>
              <a:rPr lang="en-US" sz="3300" dirty="0">
                <a:solidFill>
                  <a:schemeClr val="bg1"/>
                </a:solidFill>
              </a:rPr>
              <a:t>Responsibility and accountability (if machines make decisions normally made by humans, who is responsible?)</a:t>
            </a:r>
          </a:p>
          <a:p>
            <a:pPr lvl="1"/>
            <a:r>
              <a:rPr lang="en-US" sz="3300" dirty="0">
                <a:solidFill>
                  <a:schemeClr val="bg1"/>
                </a:solidFill>
              </a:rPr>
              <a:t>Bias in AI intelligence and decision-making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463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FE094-02C9-496F-A30E-B99FF8AD0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4D573-44B0-413F-AE39-2B9ED967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059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Intelligent detection: of faces, voices, behaviors, movement, emotions</a:t>
            </a:r>
          </a:p>
          <a:p>
            <a:r>
              <a:rPr lang="en-US" dirty="0">
                <a:solidFill>
                  <a:schemeClr val="bg1"/>
                </a:solidFill>
              </a:rPr>
              <a:t>Creating new personal information through data mining</a:t>
            </a:r>
          </a:p>
          <a:p>
            <a:r>
              <a:rPr lang="en-US" dirty="0">
                <a:solidFill>
                  <a:schemeClr val="bg1"/>
                </a:solidFill>
              </a:rPr>
              <a:t>New forms of mass surveillance</a:t>
            </a:r>
          </a:p>
          <a:p>
            <a:r>
              <a:rPr lang="en-US" dirty="0">
                <a:solidFill>
                  <a:schemeClr val="bg1"/>
                </a:solidFill>
              </a:rPr>
              <a:t>Implications for privacy can be severe.</a:t>
            </a:r>
          </a:p>
          <a:p>
            <a:pPr marL="0" indent="0">
              <a:buNone/>
            </a:pPr>
            <a:r>
              <a:rPr lang="nl-NL" sz="800" dirty="0">
                <a:solidFill>
                  <a:schemeClr val="bg1"/>
                </a:solidFill>
              </a:rPr>
              <a:t>	</a:t>
            </a:r>
            <a:r>
              <a:rPr lang="nl-NL" dirty="0">
                <a:solidFill>
                  <a:schemeClr val="bg1"/>
                </a:solidFill>
              </a:rPr>
              <a:t>	 </a:t>
            </a:r>
            <a:endParaRPr lang="nl-NL" sz="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		How to deal </a:t>
            </a:r>
            <a:r>
              <a:rPr lang="nl-NL" dirty="0" err="1">
                <a:solidFill>
                  <a:schemeClr val="bg1"/>
                </a:solidFill>
              </a:rPr>
              <a:t>with</a:t>
            </a:r>
            <a:r>
              <a:rPr lang="nl-NL" dirty="0">
                <a:solidFill>
                  <a:schemeClr val="bg1"/>
                </a:solidFill>
              </a:rPr>
              <a:t> these new privacy issues?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20482" name="Picture 2" descr="Image result for privacy">
            <a:extLst>
              <a:ext uri="{FF2B5EF4-FFF2-40B4-BE49-F238E27FC236}">
                <a16:creationId xmlns:a16="http://schemas.microsoft.com/office/drawing/2014/main" id="{6799A875-85A5-471A-9C56-0ACA46F94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4319"/>
            <a:ext cx="3524250" cy="234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age result for privacy camera">
            <a:extLst>
              <a:ext uri="{FF2B5EF4-FFF2-40B4-BE49-F238E27FC236}">
                <a16:creationId xmlns:a16="http://schemas.microsoft.com/office/drawing/2014/main" id="{8E5789A3-340A-4F7A-B589-B841637F9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236" y="-21547"/>
            <a:ext cx="2059764" cy="154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Image result for privacy internet">
            <a:extLst>
              <a:ext uri="{FF2B5EF4-FFF2-40B4-BE49-F238E27FC236}">
                <a16:creationId xmlns:a16="http://schemas.microsoft.com/office/drawing/2014/main" id="{26EF4145-20FF-4AEF-9402-E5CC2359B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254" y="4456214"/>
            <a:ext cx="3177746" cy="240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111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1EDE5-64C8-4EC3-834E-2997B856D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Fairness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1BE4D-CFB5-46B6-B388-B34FD1A52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Algorithms are often biased: they advantage some groups and disadvantage others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E.g., COMPAS AI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system to predict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recidivism for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</a:t>
            </a:r>
            <a:r>
              <a:rPr lang="en-US">
                <a:solidFill>
                  <a:schemeClr val="bg1"/>
                </a:solidFill>
              </a:rPr>
              <a:t>sentencing advice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(proprietary)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How to prevent this?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Afbeelding 1" descr="Afbeeldingsresultaat voor algorithmic bias race">
            <a:hlinkClick r:id="rId2" tgtFrame="&quot;_blank&quot;"/>
            <a:extLst>
              <a:ext uri="{FF2B5EF4-FFF2-40B4-BE49-F238E27FC236}">
                <a16:creationId xmlns:a16="http://schemas.microsoft.com/office/drawing/2014/main" id="{DEE1B0F4-3EED-4105-90B6-1B42D9B51C3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017" y="2428939"/>
            <a:ext cx="5356654" cy="42144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060725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fer-template">
  <a:themeElements>
    <a:clrScheme name="Anpassat 1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FF8600"/>
      </a:hlink>
      <a:folHlink>
        <a:srgbClr val="FECE99"/>
      </a:folHlink>
    </a:clrScheme>
    <a:fontScheme name="PREF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gendom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4360</TotalTime>
  <Words>2349</Words>
  <Application>Microsoft Office PowerPoint</Application>
  <PresentationFormat>Widescreen</PresentationFormat>
  <Paragraphs>329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Calibri Light</vt:lpstr>
      <vt:lpstr>Calibri</vt:lpstr>
      <vt:lpstr>Adobe Garamond Pro</vt:lpstr>
      <vt:lpstr>Russo One</vt:lpstr>
      <vt:lpstr>Arial</vt:lpstr>
      <vt:lpstr>Office-thema</vt:lpstr>
      <vt:lpstr>prefer-template</vt:lpstr>
      <vt:lpstr>PowerPoint Presentation</vt:lpstr>
      <vt:lpstr>Defining artificial intelligence</vt:lpstr>
      <vt:lpstr>Applications:  Healthcare</vt:lpstr>
      <vt:lpstr>Applications: Security</vt:lpstr>
      <vt:lpstr>AI has major potential benefits</vt:lpstr>
      <vt:lpstr>There are also significant social and ethical risks</vt:lpstr>
      <vt:lpstr>How is AI special in relation to ethics?</vt:lpstr>
      <vt:lpstr>Privacy</vt:lpstr>
      <vt:lpstr>Fairness and Bias</vt:lpstr>
      <vt:lpstr>Autonomy and Freedom</vt:lpstr>
      <vt:lpstr>Responsibility and accountability</vt:lpstr>
      <vt:lpstr>Transparency</vt:lpstr>
      <vt:lpstr>Democracy</vt:lpstr>
      <vt:lpstr>How to deal with these social and ethical issues?</vt:lpstr>
      <vt:lpstr>Approach of the European Union</vt:lpstr>
      <vt:lpstr>EU approach in detail:</vt:lpstr>
      <vt:lpstr>Ethics by Design</vt:lpstr>
      <vt:lpstr>Ethical AI:  Seven requirements</vt:lpstr>
      <vt:lpstr>Values by Design</vt:lpstr>
      <vt:lpstr>Privacy by Design</vt:lpstr>
      <vt:lpstr>Privacy by Design</vt:lpstr>
      <vt:lpstr>What is Ethics by Design?</vt:lpstr>
      <vt:lpstr>Values</vt:lpstr>
      <vt:lpstr>Values in Detail</vt:lpstr>
      <vt:lpstr>6 elements of the Generic Model</vt:lpstr>
      <vt:lpstr>Specification of Objectives  - What the system is for &amp; what will it do</vt:lpstr>
      <vt:lpstr>Specification of Requirements - what do we need to build it</vt:lpstr>
      <vt:lpstr>High-Level Design - major components</vt:lpstr>
      <vt:lpstr>Data Collection &amp; Preparation</vt:lpstr>
      <vt:lpstr>Development</vt:lpstr>
      <vt:lpstr>Testing</vt:lpstr>
      <vt:lpstr>Generic Model</vt:lpstr>
      <vt:lpstr>Open AI Ethics</vt:lpstr>
      <vt:lpstr>Open AI Moderation</vt:lpstr>
      <vt:lpstr>Moderation Processing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Ralph Hoveling</dc:creator>
  <cp:lastModifiedBy>Brandt Dainow</cp:lastModifiedBy>
  <cp:revision>515</cp:revision>
  <cp:lastPrinted>2019-04-18T11:47:20Z</cp:lastPrinted>
  <dcterms:created xsi:type="dcterms:W3CDTF">2017-01-05T07:48:03Z</dcterms:created>
  <dcterms:modified xsi:type="dcterms:W3CDTF">2023-04-19T14:54:58Z</dcterms:modified>
</cp:coreProperties>
</file>