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handoutMasterIdLst>
    <p:handoutMasterId r:id="rId75"/>
  </p:handoutMasterIdLst>
  <p:sldIdLst>
    <p:sldId id="318" r:id="rId2"/>
    <p:sldId id="348" r:id="rId3"/>
    <p:sldId id="278" r:id="rId4"/>
    <p:sldId id="347" r:id="rId5"/>
    <p:sldId id="349" r:id="rId6"/>
    <p:sldId id="337" r:id="rId7"/>
    <p:sldId id="338" r:id="rId8"/>
    <p:sldId id="340" r:id="rId9"/>
    <p:sldId id="341" r:id="rId10"/>
    <p:sldId id="342" r:id="rId11"/>
    <p:sldId id="339" r:id="rId12"/>
    <p:sldId id="324" r:id="rId13"/>
    <p:sldId id="325" r:id="rId14"/>
    <p:sldId id="326" r:id="rId15"/>
    <p:sldId id="327" r:id="rId16"/>
    <p:sldId id="328" r:id="rId17"/>
    <p:sldId id="329" r:id="rId18"/>
    <p:sldId id="330" r:id="rId19"/>
    <p:sldId id="345" r:id="rId20"/>
    <p:sldId id="331" r:id="rId21"/>
    <p:sldId id="332" r:id="rId22"/>
    <p:sldId id="333" r:id="rId23"/>
    <p:sldId id="334" r:id="rId24"/>
    <p:sldId id="335" r:id="rId25"/>
    <p:sldId id="319" r:id="rId26"/>
    <p:sldId id="320" r:id="rId27"/>
    <p:sldId id="321" r:id="rId28"/>
    <p:sldId id="322" r:id="rId29"/>
    <p:sldId id="343" r:id="rId30"/>
    <p:sldId id="313" r:id="rId31"/>
    <p:sldId id="291" r:id="rId32"/>
    <p:sldId id="292" r:id="rId33"/>
    <p:sldId id="298" r:id="rId34"/>
    <p:sldId id="293" r:id="rId35"/>
    <p:sldId id="296" r:id="rId36"/>
    <p:sldId id="295" r:id="rId37"/>
    <p:sldId id="297" r:id="rId38"/>
    <p:sldId id="294" r:id="rId39"/>
    <p:sldId id="299" r:id="rId40"/>
    <p:sldId id="300" r:id="rId41"/>
    <p:sldId id="301" r:id="rId42"/>
    <p:sldId id="314" r:id="rId43"/>
    <p:sldId id="315" r:id="rId44"/>
    <p:sldId id="316" r:id="rId45"/>
    <p:sldId id="304" r:id="rId46"/>
    <p:sldId id="317" r:id="rId47"/>
    <p:sldId id="306" r:id="rId48"/>
    <p:sldId id="344" r:id="rId49"/>
    <p:sldId id="257" r:id="rId50"/>
    <p:sldId id="283" r:id="rId51"/>
    <p:sldId id="277" r:id="rId52"/>
    <p:sldId id="281" r:id="rId53"/>
    <p:sldId id="282" r:id="rId54"/>
    <p:sldId id="280" r:id="rId55"/>
    <p:sldId id="288" r:id="rId56"/>
    <p:sldId id="279" r:id="rId57"/>
    <p:sldId id="284" r:id="rId58"/>
    <p:sldId id="276" r:id="rId59"/>
    <p:sldId id="285" r:id="rId60"/>
    <p:sldId id="286" r:id="rId61"/>
    <p:sldId id="287" r:id="rId62"/>
    <p:sldId id="256" r:id="rId63"/>
    <p:sldId id="305" r:id="rId64"/>
    <p:sldId id="307" r:id="rId65"/>
    <p:sldId id="302" r:id="rId66"/>
    <p:sldId id="303" r:id="rId67"/>
    <p:sldId id="308" r:id="rId68"/>
    <p:sldId id="309" r:id="rId69"/>
    <p:sldId id="310" r:id="rId70"/>
    <p:sldId id="311" r:id="rId71"/>
    <p:sldId id="312" r:id="rId72"/>
    <p:sldId id="275" r:id="rId7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27" autoAdjust="0"/>
  </p:normalViewPr>
  <p:slideViewPr>
    <p:cSldViewPr>
      <p:cViewPr varScale="1">
        <p:scale>
          <a:sx n="91" d="100"/>
          <a:sy n="91" d="100"/>
        </p:scale>
        <p:origin x="2184"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3" d="100"/>
          <a:sy n="83" d="100"/>
        </p:scale>
        <p:origin x="381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269487-FA37-CDEE-462D-BF0ADC0AEF5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IE" sz="800" i="1"/>
              <a:t>CS439 – Lecture 4</a:t>
            </a:r>
          </a:p>
        </p:txBody>
      </p:sp>
      <p:sp>
        <p:nvSpPr>
          <p:cNvPr id="4" name="Footer Placeholder 3">
            <a:extLst>
              <a:ext uri="{FF2B5EF4-FFF2-40B4-BE49-F238E27FC236}">
                <a16:creationId xmlns:a16="http://schemas.microsoft.com/office/drawing/2014/main" id="{8803CE27-101B-7461-954A-E4E564FDEBD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75FC3A-4F28-3238-E22B-858630ADBFD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1CE2EDF-AACB-4862-B00E-F0E43DFAE6FE}" type="slidenum">
              <a:rPr lang="en-IE" smtClean="0"/>
              <a:t>‹#›</a:t>
            </a:fld>
            <a:endParaRPr lang="en-IE"/>
          </a:p>
        </p:txBody>
      </p:sp>
    </p:spTree>
    <p:extLst>
      <p:ext uri="{BB962C8B-B14F-4D97-AF65-F5344CB8AC3E}">
        <p14:creationId xmlns:p14="http://schemas.microsoft.com/office/powerpoint/2010/main" val="2929864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E8A83BD-F530-42AF-BAC1-31A505C04A50}" type="datetimeFigureOut">
              <a:rPr lang="en-IE" smtClean="0"/>
              <a:t>14/02/2024</a:t>
            </a:fld>
            <a:endParaRPr lang="en-IE"/>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B323D66-14B6-4B01-A7BE-E63B30BD07BF}" type="slidenum">
              <a:rPr lang="en-IE" smtClean="0"/>
              <a:t>‹#›</a:t>
            </a:fld>
            <a:endParaRPr lang="en-IE"/>
          </a:p>
        </p:txBody>
      </p:sp>
    </p:spTree>
    <p:extLst>
      <p:ext uri="{BB962C8B-B14F-4D97-AF65-F5344CB8AC3E}">
        <p14:creationId xmlns:p14="http://schemas.microsoft.com/office/powerpoint/2010/main" val="105533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B323D66-14B6-4B01-A7BE-E63B30BD07BF}" type="slidenum">
              <a:rPr lang="en-IE" smtClean="0"/>
              <a:t>21</a:t>
            </a:fld>
            <a:endParaRPr lang="en-IE" dirty="0"/>
          </a:p>
        </p:txBody>
      </p:sp>
    </p:spTree>
    <p:extLst>
      <p:ext uri="{BB962C8B-B14F-4D97-AF65-F5344CB8AC3E}">
        <p14:creationId xmlns:p14="http://schemas.microsoft.com/office/powerpoint/2010/main" val="165807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0190BB7-9D4D-4DC6-BB32-164A80839DB1}" type="slidenum">
              <a:rPr lang="en-IE" smtClean="0"/>
              <a:t>51</a:t>
            </a:fld>
            <a:endParaRPr lang="en-IE"/>
          </a:p>
        </p:txBody>
      </p:sp>
    </p:spTree>
    <p:extLst>
      <p:ext uri="{BB962C8B-B14F-4D97-AF65-F5344CB8AC3E}">
        <p14:creationId xmlns:p14="http://schemas.microsoft.com/office/powerpoint/2010/main" val="232847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0190BB7-9D4D-4DC6-BB32-164A80839DB1}" type="slidenum">
              <a:rPr lang="en-IE" smtClean="0"/>
              <a:t>55</a:t>
            </a:fld>
            <a:endParaRPr lang="en-IE"/>
          </a:p>
        </p:txBody>
      </p:sp>
    </p:spTree>
    <p:extLst>
      <p:ext uri="{BB962C8B-B14F-4D97-AF65-F5344CB8AC3E}">
        <p14:creationId xmlns:p14="http://schemas.microsoft.com/office/powerpoint/2010/main" val="279096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2D3A9C24-8833-4DD3-8786-BD8317336FC8}" type="slidenum">
              <a:rPr lang="en-IE" smtClean="0"/>
              <a:t>63</a:t>
            </a:fld>
            <a:endParaRPr lang="en-IE"/>
          </a:p>
        </p:txBody>
      </p:sp>
    </p:spTree>
    <p:extLst>
      <p:ext uri="{BB962C8B-B14F-4D97-AF65-F5344CB8AC3E}">
        <p14:creationId xmlns:p14="http://schemas.microsoft.com/office/powerpoint/2010/main" val="308460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865156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5873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69774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9835"/>
            <a:ext cx="8229600" cy="1143000"/>
          </a:xfrm>
        </p:spPr>
        <p:txBody>
          <a:bodyPr/>
          <a:lstStyle>
            <a:lvl1pPr>
              <a:defRPr>
                <a:solidFill>
                  <a:srgbClr val="FFFF00"/>
                </a:solidFill>
                <a:effectLst>
                  <a:outerShdw blurRad="38100" dist="38100" dir="2700000" algn="tl">
                    <a:srgbClr val="000000">
                      <a:alpha val="43137"/>
                    </a:srgbClr>
                  </a:outerShdw>
                </a:effectLst>
              </a:defRPr>
            </a:lvl1pPr>
          </a:lstStyle>
          <a:p>
            <a:r>
              <a:rPr lang="en-US"/>
              <a:t>Click to edit Master title style</a:t>
            </a:r>
            <a:endParaRPr lang="en-IE"/>
          </a:p>
        </p:txBody>
      </p:sp>
      <p:sp>
        <p:nvSpPr>
          <p:cNvPr id="3" name="Content Placeholder 2"/>
          <p:cNvSpPr>
            <a:spLocks noGrp="1"/>
          </p:cNvSpPr>
          <p:nvPr>
            <p:ph idx="1"/>
          </p:nvPr>
        </p:nvSpPr>
        <p:spPr>
          <a:xfrm>
            <a:off x="457200" y="1412776"/>
            <a:ext cx="8229600" cy="5184576"/>
          </a:xfrm>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29686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3501008"/>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55576" y="148478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328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192003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627881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75908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5097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34012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0D138B1-D8F8-48B8-98BE-7AB1DFF66068}" type="datetimeFigureOut">
              <a:rPr lang="en-IE">
                <a:solidFill>
                  <a:prstClr val="black"/>
                </a:solidFill>
              </a:rPr>
              <a:pPr/>
              <a:t>14/02/2024</a:t>
            </a:fld>
            <a:endParaRPr lang="en-IE"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IE"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1152620-9CAD-4B2D-BB14-D0AD6F591AF0}" type="slidenum">
              <a:rPr lang="en-IE">
                <a:solidFill>
                  <a:prstClr val="black"/>
                </a:solidFill>
              </a:rPr>
              <a:pPr/>
              <a:t>‹#›</a:t>
            </a:fld>
            <a:endParaRPr lang="en-IE" dirty="0">
              <a:solidFill>
                <a:prstClr val="black"/>
              </a:solidFill>
            </a:endParaRPr>
          </a:p>
        </p:txBody>
      </p:sp>
    </p:spTree>
    <p:extLst>
      <p:ext uri="{BB962C8B-B14F-4D97-AF65-F5344CB8AC3E}">
        <p14:creationId xmlns:p14="http://schemas.microsoft.com/office/powerpoint/2010/main" val="216012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100000">
              <a:schemeClr val="tx1">
                <a:lumMod val="85000"/>
                <a:lumOff val="1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5069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46179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AF9F-594C-6B6B-AE2F-711B341632E4}"/>
              </a:ext>
            </a:extLst>
          </p:cNvPr>
          <p:cNvSpPr>
            <a:spLocks noGrp="1"/>
          </p:cNvSpPr>
          <p:nvPr>
            <p:ph type="ctrTitle"/>
          </p:nvPr>
        </p:nvSpPr>
        <p:spPr/>
        <p:txBody>
          <a:bodyPr/>
          <a:lstStyle/>
          <a:p>
            <a:r>
              <a:rPr lang="en-IE"/>
              <a:t>CS439 – Lecture 2</a:t>
            </a:r>
          </a:p>
        </p:txBody>
      </p:sp>
      <p:sp>
        <p:nvSpPr>
          <p:cNvPr id="3" name="Subtitle 2">
            <a:extLst>
              <a:ext uri="{FF2B5EF4-FFF2-40B4-BE49-F238E27FC236}">
                <a16:creationId xmlns:a16="http://schemas.microsoft.com/office/drawing/2014/main" id="{2402AAA1-D3BC-CAF4-C2FB-3EE359ACE5C3}"/>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25634010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84D9-7D42-FE7A-A8FF-EAE0281E8D0B}"/>
              </a:ext>
            </a:extLst>
          </p:cNvPr>
          <p:cNvSpPr>
            <a:spLocks noGrp="1"/>
          </p:cNvSpPr>
          <p:nvPr>
            <p:ph type="title"/>
          </p:nvPr>
        </p:nvSpPr>
        <p:spPr/>
        <p:txBody>
          <a:bodyPr/>
          <a:lstStyle/>
          <a:p>
            <a:r>
              <a:rPr lang="en-IE"/>
              <a:t>Machine Learning</a:t>
            </a:r>
          </a:p>
        </p:txBody>
      </p:sp>
      <p:sp>
        <p:nvSpPr>
          <p:cNvPr id="3" name="Content Placeholder 2">
            <a:extLst>
              <a:ext uri="{FF2B5EF4-FFF2-40B4-BE49-F238E27FC236}">
                <a16:creationId xmlns:a16="http://schemas.microsoft.com/office/drawing/2014/main" id="{F448EF7B-E872-3BC1-7D83-05058950FC12}"/>
              </a:ext>
            </a:extLst>
          </p:cNvPr>
          <p:cNvSpPr>
            <a:spLocks noGrp="1"/>
          </p:cNvSpPr>
          <p:nvPr>
            <p:ph idx="1"/>
          </p:nvPr>
        </p:nvSpPr>
        <p:spPr/>
        <p:txBody>
          <a:bodyPr/>
          <a:lstStyle/>
          <a:p>
            <a:endParaRPr lang="en-IE"/>
          </a:p>
        </p:txBody>
      </p:sp>
      <p:pic>
        <p:nvPicPr>
          <p:cNvPr id="2050" name="Picture 2" descr="Machine Learning Process And Scenarios - eLearning Industry">
            <a:extLst>
              <a:ext uri="{FF2B5EF4-FFF2-40B4-BE49-F238E27FC236}">
                <a16:creationId xmlns:a16="http://schemas.microsoft.com/office/drawing/2014/main" id="{A70E2F16-E208-851F-407C-356ECA467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1" y="1268760"/>
            <a:ext cx="9144000" cy="521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9694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3C66-2EE7-9894-CD69-699A7D410AAA}"/>
              </a:ext>
            </a:extLst>
          </p:cNvPr>
          <p:cNvSpPr>
            <a:spLocks noGrp="1"/>
          </p:cNvSpPr>
          <p:nvPr>
            <p:ph type="title"/>
          </p:nvPr>
        </p:nvSpPr>
        <p:spPr/>
        <p:txBody>
          <a:bodyPr/>
          <a:lstStyle/>
          <a:p>
            <a:r>
              <a:rPr lang="en-IE"/>
              <a:t>Search = Data Mining</a:t>
            </a:r>
          </a:p>
        </p:txBody>
      </p:sp>
      <p:sp>
        <p:nvSpPr>
          <p:cNvPr id="3" name="Content Placeholder 2">
            <a:extLst>
              <a:ext uri="{FF2B5EF4-FFF2-40B4-BE49-F238E27FC236}">
                <a16:creationId xmlns:a16="http://schemas.microsoft.com/office/drawing/2014/main" id="{7FFF4E88-5924-DDDE-8A8C-B0859A575796}"/>
              </a:ext>
            </a:extLst>
          </p:cNvPr>
          <p:cNvSpPr>
            <a:spLocks noGrp="1"/>
          </p:cNvSpPr>
          <p:nvPr>
            <p:ph idx="1"/>
          </p:nvPr>
        </p:nvSpPr>
        <p:spPr/>
        <p:txBody>
          <a:bodyPr>
            <a:normAutofit fontScale="85000" lnSpcReduction="10000"/>
          </a:bodyPr>
          <a:lstStyle/>
          <a:p>
            <a:r>
              <a:rPr lang="en-IE"/>
              <a:t>Search engines use a process called “</a:t>
            </a:r>
            <a:r>
              <a:rPr lang="en-IE">
                <a:solidFill>
                  <a:schemeClr val="accent6">
                    <a:lumMod val="40000"/>
                    <a:lumOff val="60000"/>
                  </a:schemeClr>
                </a:solidFill>
              </a:rPr>
              <a:t>web crawling</a:t>
            </a:r>
            <a:r>
              <a:rPr lang="en-IE"/>
              <a:t>” or “</a:t>
            </a:r>
            <a:r>
              <a:rPr lang="en-IE">
                <a:solidFill>
                  <a:schemeClr val="accent6">
                    <a:lumMod val="40000"/>
                    <a:lumOff val="60000"/>
                  </a:schemeClr>
                </a:solidFill>
              </a:rPr>
              <a:t>web spidering</a:t>
            </a:r>
            <a:r>
              <a:rPr lang="en-IE"/>
              <a:t>” to mine web content. </a:t>
            </a:r>
          </a:p>
          <a:p>
            <a:r>
              <a:rPr lang="en-IE">
                <a:solidFill>
                  <a:srgbClr val="FFFF00"/>
                </a:solidFill>
              </a:rPr>
              <a:t>Steps</a:t>
            </a:r>
            <a:r>
              <a:rPr lang="en-IE"/>
              <a:t>:</a:t>
            </a:r>
          </a:p>
          <a:p>
            <a:pPr marL="914400" lvl="1" indent="-514350">
              <a:buFont typeface="+mj-lt"/>
              <a:buAutoNum type="arabicPeriod"/>
            </a:pPr>
            <a:r>
              <a:rPr lang="en-IE"/>
              <a:t>Start with a list of seed URLs</a:t>
            </a:r>
          </a:p>
          <a:p>
            <a:pPr marL="1314450" lvl="2" indent="-514350">
              <a:buFont typeface="Wingdings" panose="05000000000000000000" pitchFamily="2" charset="2"/>
              <a:buChar char="§"/>
            </a:pPr>
            <a:r>
              <a:rPr lang="en-IE"/>
              <a:t>Eg: websites registered with the search engine</a:t>
            </a:r>
          </a:p>
          <a:p>
            <a:pPr marL="914400" lvl="1" indent="-514350">
              <a:buFont typeface="+mj-lt"/>
              <a:buAutoNum type="arabicPeriod"/>
            </a:pPr>
            <a:r>
              <a:rPr lang="en-IE"/>
              <a:t>Web crawler visits a page, extracts all the links, adds them to a list of URLs to visit next</a:t>
            </a:r>
          </a:p>
          <a:p>
            <a:pPr marL="914400" lvl="1" indent="-514350">
              <a:buFont typeface="+mj-lt"/>
              <a:buAutoNum type="arabicPeriod"/>
            </a:pPr>
            <a:r>
              <a:rPr lang="en-IE"/>
              <a:t>Repeat over and over</a:t>
            </a:r>
          </a:p>
          <a:p>
            <a:pPr marL="914400" lvl="1" indent="-514350">
              <a:buFont typeface="+mj-lt"/>
              <a:buAutoNum type="arabicPeriod"/>
            </a:pPr>
            <a:r>
              <a:rPr lang="en-IE"/>
              <a:t>Index content</a:t>
            </a:r>
          </a:p>
          <a:p>
            <a:pPr marL="1314450" lvl="2" indent="-514350">
              <a:buFont typeface="Wingdings" panose="05000000000000000000" pitchFamily="2" charset="2"/>
              <a:buChar char="§"/>
            </a:pPr>
            <a:r>
              <a:rPr lang="en-IE"/>
              <a:t>Create database of all content crawled</a:t>
            </a:r>
          </a:p>
          <a:p>
            <a:pPr marL="914400" lvl="1" indent="-514350">
              <a:buFont typeface="+mj-lt"/>
              <a:buAutoNum type="arabicPeriod"/>
            </a:pPr>
            <a:r>
              <a:rPr lang="en-IE"/>
              <a:t>Analyze &amp; index content with algorithms</a:t>
            </a:r>
          </a:p>
          <a:p>
            <a:pPr marL="1314450" lvl="2" indent="-514350">
              <a:buFont typeface="Wingdings" panose="05000000000000000000" pitchFamily="2" charset="2"/>
              <a:buChar char="§"/>
            </a:pPr>
            <a:r>
              <a:rPr lang="en-IE"/>
              <a:t>Eg: headings vs paragraphs, relevance of content to heading, response of users to a page</a:t>
            </a:r>
          </a:p>
        </p:txBody>
      </p:sp>
    </p:spTree>
    <p:extLst>
      <p:ext uri="{BB962C8B-B14F-4D97-AF65-F5344CB8AC3E}">
        <p14:creationId xmlns:p14="http://schemas.microsoft.com/office/powerpoint/2010/main" val="202261110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Data mining human bias</a:t>
            </a:r>
          </a:p>
        </p:txBody>
      </p:sp>
      <p:sp>
        <p:nvSpPr>
          <p:cNvPr id="3" name="Content Placeholder 2"/>
          <p:cNvSpPr>
            <a:spLocks noGrp="1"/>
          </p:cNvSpPr>
          <p:nvPr>
            <p:ph idx="1"/>
          </p:nvPr>
        </p:nvSpPr>
        <p:spPr/>
        <p:txBody>
          <a:bodyPr/>
          <a:lstStyle/>
          <a:p>
            <a:r>
              <a:rPr lang="en-IE" dirty="0"/>
              <a:t>Human output ≠ knowledge</a:t>
            </a:r>
          </a:p>
          <a:p>
            <a:r>
              <a:rPr lang="en-IE" dirty="0"/>
              <a:t>Google image search – works by mining text people associate with images</a:t>
            </a:r>
          </a:p>
          <a:p>
            <a:r>
              <a:rPr lang="en-IE" dirty="0"/>
              <a:t>Chatbot – mine conversations to </a:t>
            </a:r>
            <a:r>
              <a:rPr lang="en-IE"/>
              <a:t>develop skills</a:t>
            </a:r>
          </a:p>
          <a:p>
            <a:r>
              <a:rPr lang="en-IE"/>
              <a:t>Bias in AI = “</a:t>
            </a:r>
            <a:r>
              <a:rPr lang="en-IE">
                <a:solidFill>
                  <a:schemeClr val="accent6">
                    <a:lumMod val="60000"/>
                    <a:lumOff val="40000"/>
                  </a:schemeClr>
                </a:solidFill>
                <a:latin typeface="Adobe Garamond Pro" panose="02020502060506020403" pitchFamily="18" charset="0"/>
              </a:rPr>
              <a:t>algorithmic bias</a:t>
            </a:r>
            <a:r>
              <a:rPr lang="en-IE"/>
              <a:t>”</a:t>
            </a:r>
            <a:endParaRPr lang="en-IE" dirty="0"/>
          </a:p>
        </p:txBody>
      </p:sp>
    </p:spTree>
    <p:extLst>
      <p:ext uri="{BB962C8B-B14F-4D97-AF65-F5344CB8AC3E}">
        <p14:creationId xmlns:p14="http://schemas.microsoft.com/office/powerpoint/2010/main" val="78066035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Google Image Search</a:t>
            </a:r>
            <a:br>
              <a:rPr lang="en-IE" dirty="0"/>
            </a:br>
            <a:r>
              <a:rPr lang="en-IE" dirty="0">
                <a:latin typeface="Adobe Garamond Pro" panose="02020502060506020403" pitchFamily="18" charset="0"/>
              </a:rPr>
              <a:t>“professional hair”</a:t>
            </a:r>
          </a:p>
        </p:txBody>
      </p:sp>
      <p:pic>
        <p:nvPicPr>
          <p:cNvPr id="5124"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105" y="1916832"/>
            <a:ext cx="7842461" cy="393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099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Google Image Search</a:t>
            </a:r>
            <a:br>
              <a:rPr lang="en-IE" dirty="0"/>
            </a:br>
            <a:r>
              <a:rPr lang="en-IE" dirty="0">
                <a:latin typeface="Adobe Garamond Pro" panose="02020502060506020403" pitchFamily="18" charset="0"/>
              </a:rPr>
              <a:t>“unprofessional hair”</a:t>
            </a:r>
          </a:p>
        </p:txBody>
      </p:sp>
      <p:pic>
        <p:nvPicPr>
          <p:cNvPr id="4" name="Picture 2" descr="Image result for unprofessiona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36" y="1700808"/>
            <a:ext cx="7844400" cy="4412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8603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Algorithmic Bias by Design</a:t>
            </a:r>
          </a:p>
        </p:txBody>
      </p:sp>
      <p:sp>
        <p:nvSpPr>
          <p:cNvPr id="3" name="Content Placeholder 2"/>
          <p:cNvSpPr>
            <a:spLocks noGrp="1"/>
          </p:cNvSpPr>
          <p:nvPr>
            <p:ph idx="1"/>
          </p:nvPr>
        </p:nvSpPr>
        <p:spPr/>
        <p:txBody>
          <a:bodyPr/>
          <a:lstStyle/>
          <a:p>
            <a:r>
              <a:rPr lang="en-IE" dirty="0">
                <a:effectLst/>
              </a:rPr>
              <a:t>Sweeney, Latanya. “</a:t>
            </a:r>
            <a:r>
              <a:rPr lang="en-IE" dirty="0">
                <a:solidFill>
                  <a:schemeClr val="accent6">
                    <a:lumMod val="60000"/>
                    <a:lumOff val="40000"/>
                  </a:schemeClr>
                </a:solidFill>
                <a:effectLst/>
              </a:rPr>
              <a:t>Discrimination in Online Ad Delivery</a:t>
            </a:r>
            <a:r>
              <a:rPr lang="en-IE" dirty="0">
                <a:effectLst/>
              </a:rPr>
              <a:t>.” </a:t>
            </a:r>
            <a:r>
              <a:rPr lang="en-IE" i="1" dirty="0">
                <a:effectLst/>
              </a:rPr>
              <a:t>SSRN Electronic Journal</a:t>
            </a:r>
            <a:r>
              <a:rPr lang="en-IE" dirty="0">
                <a:effectLst/>
              </a:rPr>
              <a:t>, 2013</a:t>
            </a:r>
            <a:r>
              <a:rPr lang="en-IE">
                <a:effectLst/>
              </a:rPr>
              <a:t>. </a:t>
            </a:r>
            <a:endParaRPr lang="en-IE" dirty="0"/>
          </a:p>
        </p:txBody>
      </p:sp>
      <p:pic>
        <p:nvPicPr>
          <p:cNvPr id="8194" name="Picture 2" descr="https://deliveryimages.acm.org/10.1145/2450000/2447990/figs/f1.jpg"/>
          <p:cNvPicPr>
            <a:picLocks noChangeAspect="1" noChangeArrowheads="1"/>
          </p:cNvPicPr>
          <p:nvPr/>
        </p:nvPicPr>
        <p:blipFill rotWithShape="1">
          <a:blip r:embed="rId2">
            <a:extLst>
              <a:ext uri="{28A0092B-C50C-407E-A947-70E740481C1C}">
                <a14:useLocalDpi xmlns:a14="http://schemas.microsoft.com/office/drawing/2010/main" val="0"/>
              </a:ext>
            </a:extLst>
          </a:blip>
          <a:srcRect t="2783" r="46827" b="87554"/>
          <a:stretch/>
        </p:blipFill>
        <p:spPr bwMode="auto">
          <a:xfrm>
            <a:off x="323850" y="3502478"/>
            <a:ext cx="4558820" cy="164374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deliveryimages.acm.org/10.1145/2450000/2447990/figs/f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41920" b="82478"/>
          <a:stretch/>
        </p:blipFill>
        <p:spPr bwMode="auto">
          <a:xfrm>
            <a:off x="5427706" y="3725635"/>
            <a:ext cx="3182371" cy="192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29893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Search Engine Manipulation Effect</a:t>
            </a:r>
          </a:p>
        </p:txBody>
      </p:sp>
      <p:sp>
        <p:nvSpPr>
          <p:cNvPr id="3" name="Content Placeholder 2"/>
          <p:cNvSpPr>
            <a:spLocks noGrp="1"/>
          </p:cNvSpPr>
          <p:nvPr>
            <p:ph idx="1"/>
          </p:nvPr>
        </p:nvSpPr>
        <p:spPr/>
        <p:txBody>
          <a:bodyPr>
            <a:normAutofit fontScale="77500" lnSpcReduction="20000"/>
          </a:bodyPr>
          <a:lstStyle/>
          <a:p>
            <a:r>
              <a:rPr lang="en-IE" dirty="0">
                <a:effectLst/>
              </a:rPr>
              <a:t>Epstein, Robert, and Ronald E Robertson. “</a:t>
            </a:r>
            <a:r>
              <a:rPr lang="en-IE" dirty="0">
                <a:solidFill>
                  <a:schemeClr val="accent6">
                    <a:lumMod val="60000"/>
                    <a:lumOff val="40000"/>
                  </a:schemeClr>
                </a:solidFill>
                <a:effectLst/>
              </a:rPr>
              <a:t>The Search Engine Manipulation Effect (SEME) and Its Possible Impact on the Outcomes of Elections</a:t>
            </a:r>
            <a:r>
              <a:rPr lang="en-IE" dirty="0">
                <a:effectLst/>
              </a:rPr>
              <a:t>.” </a:t>
            </a:r>
            <a:r>
              <a:rPr lang="en-IE" i="1" dirty="0">
                <a:effectLst/>
              </a:rPr>
              <a:t>Proceedings of the National Academy of Sciences</a:t>
            </a:r>
            <a:r>
              <a:rPr lang="en-IE" dirty="0">
                <a:effectLst/>
              </a:rPr>
              <a:t> 112, no. 33 (2015): E4512–E4521.</a:t>
            </a:r>
          </a:p>
          <a:p>
            <a:r>
              <a:rPr lang="en-IE" dirty="0">
                <a:effectLst/>
                <a:latin typeface="Adobe Garamond Pro" panose="02020502060506020403" pitchFamily="18" charset="0"/>
              </a:rPr>
              <a:t>“the results of five relevant double-blind, randomized controlled experiments, using a total of 4,556 undecided voters of the United States and India…these experiments demonstrate that (i) biased search rankings can shift the voting preferences of undecided voters by 20% or more, (ii) the shift can be much higher in some demographic groups, and (iii) search ranking bias can be masked so that people show no awareness of the manipulation … </a:t>
            </a:r>
            <a:r>
              <a:rPr lang="en-IE" dirty="0">
                <a:solidFill>
                  <a:srgbClr val="FFFF00"/>
                </a:solidFill>
                <a:effectLst/>
                <a:latin typeface="Adobe Garamond Pro" panose="02020502060506020403" pitchFamily="18" charset="0"/>
              </a:rPr>
              <a:t>A search engine company has the power to influence the results of a substantial number of elections</a:t>
            </a:r>
            <a:r>
              <a:rPr lang="en-IE" dirty="0">
                <a:effectLst/>
                <a:latin typeface="Adobe Garamond Pro" panose="02020502060506020403" pitchFamily="18" charset="0"/>
              </a:rPr>
              <a:t> </a:t>
            </a:r>
            <a:r>
              <a:rPr lang="en-IE" dirty="0">
                <a:solidFill>
                  <a:srgbClr val="FFFF00"/>
                </a:solidFill>
                <a:effectLst/>
                <a:latin typeface="Adobe Garamond Pro" panose="02020502060506020403" pitchFamily="18" charset="0"/>
              </a:rPr>
              <a:t>with impunity</a:t>
            </a:r>
            <a:r>
              <a:rPr lang="en-IE" dirty="0">
                <a:effectLst/>
                <a:latin typeface="Adobe Garamond Pro" panose="02020502060506020403" pitchFamily="18" charset="0"/>
              </a:rPr>
              <a:t>. The impact of such manipulations would be especially large in countries dominated by a single search engine company.”</a:t>
            </a:r>
          </a:p>
          <a:p>
            <a:endParaRPr lang="en-IE" dirty="0"/>
          </a:p>
        </p:txBody>
      </p:sp>
    </p:spTree>
    <p:extLst>
      <p:ext uri="{BB962C8B-B14F-4D97-AF65-F5344CB8AC3E}">
        <p14:creationId xmlns:p14="http://schemas.microsoft.com/office/powerpoint/2010/main" val="16972904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Tay Chatbot</a:t>
            </a:r>
          </a:p>
        </p:txBody>
      </p:sp>
      <p:pic>
        <p:nvPicPr>
          <p:cNvPr id="6154" name="Picture 10"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342" y="2438865"/>
            <a:ext cx="5409542" cy="284467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tay twe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625" y="2305397"/>
            <a:ext cx="6765131" cy="318611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tay twe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345" y="2051194"/>
            <a:ext cx="6914411" cy="389512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381" y="2002040"/>
            <a:ext cx="7307619" cy="344031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76533" y="2002040"/>
            <a:ext cx="7232060" cy="3489470"/>
            <a:chOff x="1435377" y="1526387"/>
            <a:chExt cx="9642746" cy="4652626"/>
          </a:xfrm>
        </p:grpSpPr>
        <p:pic>
          <p:nvPicPr>
            <p:cNvPr id="12" name="Picture 16" descr="Image result for tay twee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377" y="1526387"/>
              <a:ext cx="9642746" cy="46526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52904" y="2678085"/>
              <a:ext cx="795625"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p:cNvSpPr/>
            <p:nvPr/>
          </p:nvSpPr>
          <p:spPr>
            <a:xfrm>
              <a:off x="8320470" y="3231877"/>
              <a:ext cx="795625"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le 14"/>
            <p:cNvSpPr/>
            <p:nvPr/>
          </p:nvSpPr>
          <p:spPr>
            <a:xfrm>
              <a:off x="1932549" y="3724398"/>
              <a:ext cx="795625"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1932549" y="4136231"/>
              <a:ext cx="795625"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pic>
        <p:nvPicPr>
          <p:cNvPr id="17" name="Picture 4" descr="Image result for tay twee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657" y="2126021"/>
            <a:ext cx="7607811" cy="33654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636554" y="1809962"/>
            <a:ext cx="7893118" cy="3873626"/>
            <a:chOff x="1205394" y="919981"/>
            <a:chExt cx="10524157" cy="5164834"/>
          </a:xfrm>
        </p:grpSpPr>
        <p:pic>
          <p:nvPicPr>
            <p:cNvPr id="19" name="Picture 1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5394" y="919981"/>
              <a:ext cx="10524157" cy="516483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692660" y="2408349"/>
              <a:ext cx="717265"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p:cNvSpPr/>
            <p:nvPr/>
          </p:nvSpPr>
          <p:spPr>
            <a:xfrm>
              <a:off x="9399430" y="2408349"/>
              <a:ext cx="800638" cy="553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Tree>
    <p:extLst>
      <p:ext uri="{BB962C8B-B14F-4D97-AF65-F5344CB8AC3E}">
        <p14:creationId xmlns:p14="http://schemas.microsoft.com/office/powerpoint/2010/main" val="35653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500"/>
                                        <p:tgtEl>
                                          <p:spTgt spid="6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fade">
                                      <p:cBhvr>
                                        <p:cTn id="12" dur="500"/>
                                        <p:tgtEl>
                                          <p:spTgt spid="61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6"/>
                                        </p:tgtEl>
                                        <p:attrNameLst>
                                          <p:attrName>style.visibility</p:attrName>
                                        </p:attrNameLst>
                                      </p:cBhvr>
                                      <p:to>
                                        <p:strVal val="visible"/>
                                      </p:to>
                                    </p:set>
                                    <p:animEffect transition="in" filter="fade">
                                      <p:cBhvr>
                                        <p:cTn id="17" dur="500"/>
                                        <p:tgtEl>
                                          <p:spTgt spid="61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500"/>
                                        <p:tgtEl>
                                          <p:spTgt spid="6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How much accuracy do you need?</a:t>
            </a:r>
          </a:p>
        </p:txBody>
      </p:sp>
      <p:sp>
        <p:nvSpPr>
          <p:cNvPr id="3" name="Content Placeholder 2"/>
          <p:cNvSpPr>
            <a:spLocks noGrp="1"/>
          </p:cNvSpPr>
          <p:nvPr>
            <p:ph idx="1"/>
          </p:nvPr>
        </p:nvSpPr>
        <p:spPr>
          <a:xfrm>
            <a:off x="323850" y="1340768"/>
            <a:ext cx="8820150" cy="5256584"/>
          </a:xfrm>
        </p:spPr>
        <p:txBody>
          <a:bodyPr>
            <a:normAutofit lnSpcReduction="10000"/>
          </a:bodyPr>
          <a:lstStyle/>
          <a:p>
            <a:r>
              <a:rPr lang="en-IE">
                <a:effectLst/>
              </a:rPr>
              <a:t>Grammarly </a:t>
            </a:r>
            <a:r>
              <a:rPr lang="en-IE" dirty="0">
                <a:effectLst/>
              </a:rPr>
              <a:t>Online Grammar </a:t>
            </a:r>
            <a:r>
              <a:rPr lang="en-IE">
                <a:effectLst/>
              </a:rPr>
              <a:t>Checker error rate = </a:t>
            </a:r>
            <a:r>
              <a:rPr lang="en-IE" dirty="0">
                <a:effectLst/>
              </a:rPr>
              <a:t>75%</a:t>
            </a:r>
          </a:p>
          <a:p>
            <a:r>
              <a:rPr lang="en-IE">
                <a:effectLst/>
              </a:rPr>
              <a:t>Self-fulfilling </a:t>
            </a:r>
            <a:r>
              <a:rPr lang="en-IE" dirty="0">
                <a:effectLst/>
              </a:rPr>
              <a:t>prophecies:</a:t>
            </a:r>
          </a:p>
          <a:p>
            <a:pPr lvl="1"/>
            <a:r>
              <a:rPr lang="en-IE">
                <a:effectLst/>
              </a:rPr>
              <a:t>Wu</a:t>
            </a:r>
            <a:r>
              <a:rPr lang="en-IE" dirty="0">
                <a:effectLst/>
              </a:rPr>
              <a:t>, Xiaolin, and Xi Zhang. “Automated Inference on Criminality Using Face Images.” </a:t>
            </a:r>
            <a:r>
              <a:rPr lang="en-IE" i="1" dirty="0">
                <a:effectLst/>
              </a:rPr>
              <a:t>ArXiv Preprint ArXiv:1611.04135</a:t>
            </a:r>
            <a:r>
              <a:rPr lang="en-IE" dirty="0">
                <a:effectLst/>
              </a:rPr>
              <a:t>, 2016.</a:t>
            </a:r>
          </a:p>
          <a:p>
            <a:pPr lvl="2"/>
            <a:r>
              <a:rPr lang="en-IE">
                <a:effectLst/>
                <a:latin typeface="Adobe Garamond Pro" panose="02020502060506020403" pitchFamily="18" charset="0"/>
              </a:rPr>
              <a:t>“</a:t>
            </a:r>
            <a:r>
              <a:rPr lang="en-IE" dirty="0">
                <a:effectLst/>
                <a:latin typeface="Adobe Garamond Pro" panose="02020502060506020403" pitchFamily="18" charset="0"/>
              </a:rPr>
              <a:t>there are some discriminating structural features can help predict criminality such as eye inner corner distance and lip curvature.”</a:t>
            </a:r>
          </a:p>
          <a:p>
            <a:pPr lvl="1"/>
            <a:r>
              <a:rPr lang="en-IE">
                <a:effectLst/>
              </a:rPr>
              <a:t>US Post </a:t>
            </a:r>
            <a:r>
              <a:rPr lang="en-IE" dirty="0">
                <a:effectLst/>
              </a:rPr>
              <a:t>Conviction Risk Assessment Tool</a:t>
            </a:r>
          </a:p>
          <a:p>
            <a:pPr lvl="2"/>
            <a:r>
              <a:rPr lang="en-IE">
                <a:effectLst/>
              </a:rPr>
              <a:t>Black </a:t>
            </a:r>
            <a:r>
              <a:rPr lang="en-IE" dirty="0">
                <a:effectLst/>
              </a:rPr>
              <a:t>people get double sentence length</a:t>
            </a:r>
          </a:p>
          <a:p>
            <a:pPr lvl="2"/>
            <a:r>
              <a:rPr lang="en-IE">
                <a:effectLst/>
              </a:rPr>
              <a:t>Error </a:t>
            </a:r>
            <a:r>
              <a:rPr lang="en-IE" dirty="0">
                <a:effectLst/>
              </a:rPr>
              <a:t>rate: black people = 47%, white people = </a:t>
            </a:r>
            <a:r>
              <a:rPr lang="en-IE">
                <a:effectLst/>
              </a:rPr>
              <a:t>24%</a:t>
            </a:r>
            <a:endParaRPr lang="en-IE" dirty="0">
              <a:effectLst/>
            </a:endParaRPr>
          </a:p>
        </p:txBody>
      </p:sp>
    </p:spTree>
    <p:extLst>
      <p:ext uri="{BB962C8B-B14F-4D97-AF65-F5344CB8AC3E}">
        <p14:creationId xmlns:p14="http://schemas.microsoft.com/office/powerpoint/2010/main" val="101941694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C4F7-9C63-FE9D-D024-B4DBD4315168}"/>
              </a:ext>
            </a:extLst>
          </p:cNvPr>
          <p:cNvSpPr>
            <a:spLocks noGrp="1"/>
          </p:cNvSpPr>
          <p:nvPr>
            <p:ph type="title"/>
          </p:nvPr>
        </p:nvSpPr>
        <p:spPr/>
        <p:txBody>
          <a:bodyPr/>
          <a:lstStyle/>
          <a:p>
            <a:r>
              <a:rPr lang="en-IE"/>
              <a:t>Playing with Numbers</a:t>
            </a:r>
          </a:p>
        </p:txBody>
      </p:sp>
      <p:sp>
        <p:nvSpPr>
          <p:cNvPr id="3" name="Content Placeholder 2">
            <a:extLst>
              <a:ext uri="{FF2B5EF4-FFF2-40B4-BE49-F238E27FC236}">
                <a16:creationId xmlns:a16="http://schemas.microsoft.com/office/drawing/2014/main" id="{3B08CBF1-D18A-3B22-8BA4-F3E208BBD0FD}"/>
              </a:ext>
            </a:extLst>
          </p:cNvPr>
          <p:cNvSpPr>
            <a:spLocks noGrp="1"/>
          </p:cNvSpPr>
          <p:nvPr>
            <p:ph idx="1"/>
          </p:nvPr>
        </p:nvSpPr>
        <p:spPr/>
        <p:txBody>
          <a:bodyPr>
            <a:normAutofit fontScale="92500" lnSpcReduction="20000"/>
          </a:bodyPr>
          <a:lstStyle/>
          <a:p>
            <a:r>
              <a:rPr lang="en-IE">
                <a:effectLst/>
              </a:rPr>
              <a:t>Police facial recognition error rates:</a:t>
            </a:r>
          </a:p>
          <a:p>
            <a:pPr lvl="1"/>
            <a:r>
              <a:rPr lang="en-IE">
                <a:effectLst/>
              </a:rPr>
              <a:t>London Police Facial Recognition = 81%</a:t>
            </a:r>
          </a:p>
          <a:p>
            <a:pPr lvl="1"/>
            <a:r>
              <a:rPr lang="en-IE">
                <a:effectLst/>
              </a:rPr>
              <a:t>Welsh Police Facial Recognition = 98%</a:t>
            </a:r>
          </a:p>
          <a:p>
            <a:pPr lvl="1"/>
            <a:r>
              <a:rPr lang="en-IE">
                <a:effectLst/>
              </a:rPr>
              <a:t>Guarda Siochana = 80%</a:t>
            </a:r>
          </a:p>
          <a:p>
            <a:r>
              <a:rPr lang="en-IE">
                <a:effectLst/>
              </a:rPr>
              <a:t>London police say error rate is 0.1%</a:t>
            </a:r>
          </a:p>
          <a:p>
            <a:pPr lvl="1"/>
            <a:r>
              <a:rPr lang="en-IE">
                <a:effectLst/>
              </a:rPr>
              <a:t>Total number of times it tried to identify a face VS incorrect identification</a:t>
            </a:r>
          </a:p>
          <a:p>
            <a:pPr lvl="2"/>
            <a:r>
              <a:rPr lang="en-IE">
                <a:effectLst/>
              </a:rPr>
              <a:t>No match at all is counted as “correct”</a:t>
            </a:r>
          </a:p>
          <a:p>
            <a:r>
              <a:rPr lang="en-IE"/>
              <a:t>Means:</a:t>
            </a:r>
          </a:p>
          <a:p>
            <a:pPr lvl="1"/>
            <a:r>
              <a:rPr lang="en-IE"/>
              <a:t>Correct identification 0.04%</a:t>
            </a:r>
          </a:p>
          <a:p>
            <a:pPr lvl="1"/>
            <a:r>
              <a:rPr lang="en-IE"/>
              <a:t>Found no match 99.9% of time</a:t>
            </a:r>
          </a:p>
          <a:p>
            <a:pPr lvl="2"/>
            <a:r>
              <a:rPr lang="en-IE"/>
              <a:t>Either: person not in database</a:t>
            </a:r>
          </a:p>
          <a:p>
            <a:pPr lvl="2"/>
            <a:r>
              <a:rPr lang="en-IE"/>
              <a:t>Or: in database but could not be matched</a:t>
            </a:r>
          </a:p>
        </p:txBody>
      </p:sp>
    </p:spTree>
    <p:extLst>
      <p:ext uri="{BB962C8B-B14F-4D97-AF65-F5344CB8AC3E}">
        <p14:creationId xmlns:p14="http://schemas.microsoft.com/office/powerpoint/2010/main" val="112833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7777-C6CD-3887-4581-53E4BB76F77B}"/>
              </a:ext>
            </a:extLst>
          </p:cNvPr>
          <p:cNvSpPr>
            <a:spLocks noGrp="1"/>
          </p:cNvSpPr>
          <p:nvPr>
            <p:ph type="title"/>
          </p:nvPr>
        </p:nvSpPr>
        <p:spPr/>
        <p:txBody>
          <a:bodyPr/>
          <a:lstStyle/>
          <a:p>
            <a:r>
              <a:rPr lang="en-IE"/>
              <a:t>“It will be ready next year….”</a:t>
            </a:r>
          </a:p>
        </p:txBody>
      </p:sp>
      <p:pic>
        <p:nvPicPr>
          <p:cNvPr id="7" name="musk cars">
            <a:hlinkClick r:id="" action="ppaction://media"/>
            <a:extLst>
              <a:ext uri="{FF2B5EF4-FFF2-40B4-BE49-F238E27FC236}">
                <a16:creationId xmlns:a16="http://schemas.microsoft.com/office/drawing/2014/main" id="{E17DBD64-BF90-8427-078A-F079BDDCA1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90688"/>
            <a:ext cx="8229600" cy="4629150"/>
          </a:xfrm>
          <a:ln>
            <a:solidFill>
              <a:schemeClr val="accent6">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296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Responsibility?</a:t>
            </a:r>
          </a:p>
        </p:txBody>
      </p:sp>
      <p:sp>
        <p:nvSpPr>
          <p:cNvPr id="3" name="Content Placeholder 2"/>
          <p:cNvSpPr>
            <a:spLocks noGrp="1"/>
          </p:cNvSpPr>
          <p:nvPr>
            <p:ph idx="1"/>
          </p:nvPr>
        </p:nvSpPr>
        <p:spPr/>
        <p:txBody>
          <a:bodyPr>
            <a:normAutofit lnSpcReduction="10000"/>
          </a:bodyPr>
          <a:lstStyle/>
          <a:p>
            <a:r>
              <a:rPr lang="en-IE" dirty="0">
                <a:effectLst>
                  <a:outerShdw blurRad="38100" dist="38100" dir="2700000" algn="tl">
                    <a:srgbClr val="000000">
                      <a:alpha val="43137"/>
                    </a:srgbClr>
                  </a:outerShdw>
                </a:effectLst>
              </a:rPr>
              <a:t>“I was just following orders”</a:t>
            </a:r>
          </a:p>
          <a:p>
            <a:r>
              <a:rPr lang="en-IE" dirty="0">
                <a:effectLst>
                  <a:outerShdw blurRad="38100" dist="38100" dir="2700000" algn="tl">
                    <a:srgbClr val="000000">
                      <a:alpha val="43137"/>
                    </a:srgbClr>
                  </a:outerShdw>
                </a:effectLst>
              </a:rPr>
              <a:t>Only if:</a:t>
            </a:r>
          </a:p>
          <a:p>
            <a:pPr lvl="1"/>
            <a:r>
              <a:rPr lang="en-IE" dirty="0">
                <a:effectLst>
                  <a:outerShdw blurRad="38100" dist="38100" dir="2700000" algn="tl">
                    <a:srgbClr val="000000">
                      <a:alpha val="43137"/>
                    </a:srgbClr>
                  </a:outerShdw>
                </a:effectLst>
              </a:rPr>
              <a:t>The person was under obligation to obey orders</a:t>
            </a:r>
          </a:p>
          <a:p>
            <a:pPr lvl="1"/>
            <a:r>
              <a:rPr lang="en-IE" dirty="0">
                <a:effectLst>
                  <a:outerShdw blurRad="38100" dist="38100" dir="2700000" algn="tl">
                    <a:srgbClr val="000000">
                      <a:alpha val="43137"/>
                    </a:srgbClr>
                  </a:outerShdw>
                </a:effectLst>
              </a:rPr>
              <a:t>The person did not know that the order was unethical</a:t>
            </a:r>
          </a:p>
          <a:p>
            <a:pPr lvl="1"/>
            <a:r>
              <a:rPr lang="en-IE" dirty="0">
                <a:effectLst>
                  <a:outerShdw blurRad="38100" dist="38100" dir="2700000" algn="tl">
                    <a:srgbClr val="000000">
                      <a:alpha val="43137"/>
                    </a:srgbClr>
                  </a:outerShdw>
                </a:effectLst>
              </a:rPr>
              <a:t>The order was not manifestly unethical.</a:t>
            </a:r>
          </a:p>
          <a:p>
            <a:r>
              <a:rPr lang="en-IE" dirty="0">
                <a:effectLst>
                  <a:outerShdw blurRad="38100" dist="38100" dir="2700000" algn="tl">
                    <a:srgbClr val="000000">
                      <a:alpha val="43137"/>
                    </a:srgbClr>
                  </a:outerShdw>
                </a:effectLst>
              </a:rPr>
              <a:t>Collective responsibility</a:t>
            </a:r>
          </a:p>
          <a:p>
            <a:pPr lvl="1"/>
            <a:r>
              <a:rPr lang="en-IE" dirty="0">
                <a:effectLst>
                  <a:outerShdw blurRad="38100" dist="38100" dir="2700000" algn="tl">
                    <a:srgbClr val="000000">
                      <a:alpha val="43137"/>
                    </a:srgbClr>
                  </a:outerShdw>
                </a:effectLst>
              </a:rPr>
              <a:t>Everyone in a company shares some responsibility for what it does because they work there</a:t>
            </a:r>
          </a:p>
          <a:p>
            <a:pPr lvl="1"/>
            <a:r>
              <a:rPr lang="en-IE" dirty="0">
                <a:effectLst>
                  <a:outerShdw blurRad="38100" dist="38100" dir="2700000" algn="tl">
                    <a:srgbClr val="000000">
                      <a:alpha val="43137"/>
                    </a:srgbClr>
                  </a:outerShdw>
                </a:effectLst>
              </a:rPr>
              <a:t>You get extra responsibility to the degree that you were involved</a:t>
            </a:r>
          </a:p>
          <a:p>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29599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Humans vs Algorithms</a:t>
            </a:r>
          </a:p>
        </p:txBody>
      </p:sp>
      <p:sp>
        <p:nvSpPr>
          <p:cNvPr id="3" name="Content Placeholder 2"/>
          <p:cNvSpPr>
            <a:spLocks noGrp="1"/>
          </p:cNvSpPr>
          <p:nvPr>
            <p:ph idx="1"/>
          </p:nvPr>
        </p:nvSpPr>
        <p:spPr/>
        <p:txBody>
          <a:bodyPr>
            <a:normAutofit lnSpcReduction="10000"/>
          </a:bodyPr>
          <a:lstStyle/>
          <a:p>
            <a:r>
              <a:rPr lang="en-IE" dirty="0"/>
              <a:t>Human choices in design</a:t>
            </a:r>
          </a:p>
          <a:p>
            <a:pPr lvl="1"/>
            <a:r>
              <a:rPr lang="en-IE" dirty="0"/>
              <a:t>Human perspectives</a:t>
            </a:r>
          </a:p>
          <a:p>
            <a:pPr lvl="2"/>
            <a:r>
              <a:rPr lang="en-IE" dirty="0"/>
              <a:t>Dominant discourse is normative/objective/etc.</a:t>
            </a:r>
          </a:p>
          <a:p>
            <a:pPr lvl="3"/>
            <a:r>
              <a:rPr lang="en-IE" dirty="0"/>
              <a:t>Taybot, Google Search</a:t>
            </a:r>
          </a:p>
          <a:p>
            <a:r>
              <a:rPr lang="en-IE" dirty="0"/>
              <a:t>Self-driving cars:</a:t>
            </a:r>
          </a:p>
          <a:p>
            <a:pPr lvl="1"/>
            <a:r>
              <a:rPr lang="en-IE" dirty="0"/>
              <a:t>Google</a:t>
            </a:r>
          </a:p>
          <a:p>
            <a:pPr lvl="2"/>
            <a:r>
              <a:rPr lang="en-IE" dirty="0"/>
              <a:t>All drivers will obey the rules of the road all the time</a:t>
            </a:r>
          </a:p>
          <a:p>
            <a:pPr lvl="1"/>
            <a:r>
              <a:rPr lang="en-IE" dirty="0"/>
              <a:t>Uber</a:t>
            </a:r>
          </a:p>
          <a:p>
            <a:pPr lvl="2"/>
            <a:r>
              <a:rPr lang="en-IE" dirty="0"/>
              <a:t>Pedestrians only cross the road at pedestrian crossings</a:t>
            </a:r>
          </a:p>
          <a:p>
            <a:pPr lvl="1"/>
            <a:r>
              <a:rPr lang="en-IE" dirty="0"/>
              <a:t>Both</a:t>
            </a:r>
          </a:p>
          <a:p>
            <a:pPr lvl="2"/>
            <a:r>
              <a:rPr lang="en-IE" dirty="0"/>
              <a:t>What’s a bicycle?</a:t>
            </a:r>
          </a:p>
          <a:p>
            <a:endParaRPr lang="en-IE" dirty="0"/>
          </a:p>
        </p:txBody>
      </p:sp>
    </p:spTree>
    <p:extLst>
      <p:ext uri="{BB962C8B-B14F-4D97-AF65-F5344CB8AC3E}">
        <p14:creationId xmlns:p14="http://schemas.microsoft.com/office/powerpoint/2010/main" val="257846762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Filter Bubbles</a:t>
            </a:r>
          </a:p>
        </p:txBody>
      </p:sp>
      <p:sp>
        <p:nvSpPr>
          <p:cNvPr id="3" name="Content Placeholder 2"/>
          <p:cNvSpPr>
            <a:spLocks noGrp="1"/>
          </p:cNvSpPr>
          <p:nvPr>
            <p:ph idx="1"/>
          </p:nvPr>
        </p:nvSpPr>
        <p:spPr>
          <a:xfrm>
            <a:off x="323850" y="1196753"/>
            <a:ext cx="8820150" cy="5661248"/>
          </a:xfrm>
        </p:spPr>
        <p:txBody>
          <a:bodyPr>
            <a:normAutofit fontScale="77500" lnSpcReduction="20000"/>
          </a:bodyPr>
          <a:lstStyle/>
          <a:p>
            <a:r>
              <a:rPr lang="en-IE" dirty="0">
                <a:solidFill>
                  <a:srgbClr val="FFC000"/>
                </a:solidFill>
                <a:effectLst>
                  <a:outerShdw blurRad="38100" dist="38100" dir="2700000" algn="tl">
                    <a:srgbClr val="000000">
                      <a:alpha val="43137"/>
                    </a:srgbClr>
                  </a:outerShdw>
                </a:effectLst>
              </a:rPr>
              <a:t>Filter Bubble</a:t>
            </a:r>
            <a:r>
              <a:rPr lang="en-IE" dirty="0">
                <a:effectLst>
                  <a:outerShdw blurRad="38100" dist="38100" dir="2700000" algn="tl">
                    <a:srgbClr val="000000">
                      <a:alpha val="43137"/>
                    </a:srgbClr>
                  </a:outerShdw>
                </a:effectLst>
              </a:rPr>
              <a:t> = a state of intellectual isolation caused by personalised news feeds</a:t>
            </a:r>
          </a:p>
          <a:p>
            <a:pPr lvl="1"/>
            <a:r>
              <a:rPr lang="en-IE" dirty="0">
                <a:effectLst>
                  <a:outerShdw blurRad="38100" dist="38100" dir="2700000" algn="tl">
                    <a:srgbClr val="000000">
                      <a:alpha val="43137"/>
                    </a:srgbClr>
                  </a:outerShdw>
                </a:effectLst>
              </a:rPr>
              <a:t>users become separated from information that disagrees with their viewpoint</a:t>
            </a:r>
          </a:p>
          <a:p>
            <a:pPr lvl="1"/>
            <a:r>
              <a:rPr lang="en-IE" dirty="0">
                <a:effectLst>
                  <a:outerShdw blurRad="38100" dist="38100" dir="2700000" algn="tl">
                    <a:srgbClr val="000000">
                      <a:alpha val="43137"/>
                    </a:srgbClr>
                  </a:outerShdw>
                </a:effectLst>
              </a:rPr>
              <a:t>Isolates people in their own ideological bubbles</a:t>
            </a:r>
          </a:p>
          <a:p>
            <a:r>
              <a:rPr lang="en-IE" dirty="0">
                <a:effectLst>
                  <a:outerShdw blurRad="38100" dist="38100" dir="2700000" algn="tl">
                    <a:srgbClr val="000000">
                      <a:alpha val="43137"/>
                    </a:srgbClr>
                  </a:outerShdw>
                </a:effectLst>
              </a:rPr>
              <a:t>Hidden - Most do not realise it is happening</a:t>
            </a:r>
          </a:p>
          <a:p>
            <a:pPr lvl="1"/>
            <a:r>
              <a:rPr lang="en-IE" dirty="0">
                <a:effectLst>
                  <a:outerShdw blurRad="38100" dist="38100" dir="2700000" algn="tl">
                    <a:srgbClr val="000000">
                      <a:alpha val="43137"/>
                    </a:srgbClr>
                  </a:outerShdw>
                </a:effectLst>
              </a:rPr>
              <a:t>75% of Facebook users, 90% of Google users</a:t>
            </a:r>
          </a:p>
          <a:p>
            <a:r>
              <a:rPr lang="en-IE" dirty="0">
                <a:effectLst>
                  <a:outerShdw blurRad="38100" dist="38100" dir="2700000" algn="tl">
                    <a:srgbClr val="000000">
                      <a:alpha val="43137"/>
                    </a:srgbClr>
                  </a:outerShdw>
                </a:effectLst>
              </a:rPr>
              <a:t>Reduces exposure to conflicting views </a:t>
            </a:r>
          </a:p>
          <a:p>
            <a:r>
              <a:rPr lang="en-IE" dirty="0">
                <a:effectLst>
                  <a:outerShdw blurRad="38100" dist="38100" dir="2700000" algn="tl">
                    <a:srgbClr val="000000">
                      <a:alpha val="43137"/>
                    </a:srgbClr>
                  </a:outerShdw>
                </a:effectLst>
              </a:rPr>
              <a:t>Empirical dangers:</a:t>
            </a:r>
          </a:p>
          <a:p>
            <a:pPr lvl="1"/>
            <a:r>
              <a:rPr lang="en-IE" dirty="0">
                <a:effectLst>
                  <a:outerShdw blurRad="38100" dist="38100" dir="2700000" algn="tl">
                    <a:srgbClr val="000000">
                      <a:alpha val="43137"/>
                    </a:srgbClr>
                  </a:outerShdw>
                </a:effectLst>
              </a:rPr>
              <a:t>Confirmation bias</a:t>
            </a:r>
          </a:p>
          <a:p>
            <a:pPr lvl="1"/>
            <a:r>
              <a:rPr lang="en-IE" dirty="0">
                <a:effectLst>
                  <a:outerShdw blurRad="38100" dist="38100" dir="2700000" algn="tl">
                    <a:srgbClr val="000000">
                      <a:alpha val="43137"/>
                    </a:srgbClr>
                  </a:outerShdw>
                </a:effectLst>
              </a:rPr>
              <a:t>Misinformation</a:t>
            </a:r>
          </a:p>
          <a:p>
            <a:pPr lvl="1"/>
            <a:r>
              <a:rPr lang="en-IE" dirty="0">
                <a:effectLst>
                  <a:outerShdw blurRad="38100" dist="38100" dir="2700000" algn="tl">
                    <a:srgbClr val="000000">
                      <a:alpha val="43137"/>
                    </a:srgbClr>
                  </a:outerShdw>
                </a:effectLst>
              </a:rPr>
              <a:t>Social sorting</a:t>
            </a:r>
          </a:p>
          <a:p>
            <a:pPr lvl="1"/>
            <a:r>
              <a:rPr lang="en-IE" dirty="0">
                <a:effectLst>
                  <a:outerShdw blurRad="38100" dist="38100" dir="2700000" algn="tl">
                    <a:srgbClr val="000000">
                      <a:alpha val="43137"/>
                    </a:srgbClr>
                  </a:outerShdw>
                </a:effectLst>
              </a:rPr>
              <a:t>Fake news</a:t>
            </a:r>
          </a:p>
          <a:p>
            <a:pPr lvl="1"/>
            <a:r>
              <a:rPr lang="en-IE" dirty="0">
                <a:effectLst>
                  <a:outerShdw blurRad="38100" dist="38100" dir="2700000" algn="tl">
                    <a:srgbClr val="000000">
                      <a:alpha val="43137"/>
                    </a:srgbClr>
                  </a:outerShdw>
                </a:effectLst>
              </a:rPr>
              <a:t>Undermines democracy</a:t>
            </a:r>
          </a:p>
          <a:p>
            <a:pPr lvl="1"/>
            <a:r>
              <a:rPr lang="en-IE" dirty="0">
                <a:effectLst>
                  <a:outerShdw blurRad="38100" dist="38100" dir="2700000" algn="tl">
                    <a:srgbClr val="000000">
                      <a:alpha val="43137"/>
                    </a:srgbClr>
                  </a:outerShdw>
                </a:effectLst>
              </a:rPr>
              <a:t>Generates untrue intellectual complexes</a:t>
            </a:r>
          </a:p>
          <a:p>
            <a:pPr lvl="2"/>
            <a:r>
              <a:rPr lang="en-IE" dirty="0">
                <a:effectLst>
                  <a:outerShdw blurRad="38100" dist="38100" dir="2700000" algn="tl">
                    <a:srgbClr val="000000">
                      <a:alpha val="43137"/>
                    </a:srgbClr>
                  </a:outerShdw>
                </a:effectLst>
              </a:rPr>
              <a:t>EG: Ant-Vax, Sovereign Citizens, Flat Earthers</a:t>
            </a:r>
          </a:p>
          <a:p>
            <a:pPr lvl="1"/>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269793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Search for ‘egypt’</a:t>
            </a:r>
          </a:p>
        </p:txBody>
      </p:sp>
      <p:sp>
        <p:nvSpPr>
          <p:cNvPr id="3" name="Content Placeholder 2"/>
          <p:cNvSpPr>
            <a:spLocks noGrp="1"/>
          </p:cNvSpPr>
          <p:nvPr>
            <p:ph idx="1"/>
          </p:nvPr>
        </p:nvSpPr>
        <p:spPr>
          <a:xfrm>
            <a:off x="323850" y="4725144"/>
            <a:ext cx="8820150" cy="2132856"/>
          </a:xfrm>
        </p:spPr>
        <p:txBody>
          <a:bodyPr/>
          <a:lstStyle/>
          <a:p>
            <a:pPr marL="0" indent="0" algn="ctr">
              <a:buNone/>
            </a:pPr>
            <a:r>
              <a:rPr lang="en-IE" dirty="0"/>
              <a:t>Test your own estrangement</a:t>
            </a:r>
          </a:p>
        </p:txBody>
      </p:sp>
      <p:pic>
        <p:nvPicPr>
          <p:cNvPr id="3074" name="Picture 2" descr="Image result for filter bubble compar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9254" t="12359" r="6721" b="45894"/>
          <a:stretch/>
        </p:blipFill>
        <p:spPr bwMode="auto">
          <a:xfrm>
            <a:off x="179512" y="1412776"/>
            <a:ext cx="443870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filter bubble compar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9526" t="56658" r="6449" b="1595"/>
          <a:stretch/>
        </p:blipFill>
        <p:spPr bwMode="auto">
          <a:xfrm>
            <a:off x="4716016" y="1412776"/>
            <a:ext cx="4438709"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3540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How many people should Facebook kill?</a:t>
            </a:r>
          </a:p>
        </p:txBody>
      </p:sp>
      <p:sp>
        <p:nvSpPr>
          <p:cNvPr id="3" name="Content Placeholder 2"/>
          <p:cNvSpPr>
            <a:spLocks noGrp="1"/>
          </p:cNvSpPr>
          <p:nvPr>
            <p:ph idx="1"/>
          </p:nvPr>
        </p:nvSpPr>
        <p:spPr>
          <a:xfrm>
            <a:off x="323850" y="1628800"/>
            <a:ext cx="8820150" cy="5040560"/>
          </a:xfrm>
        </p:spPr>
        <p:txBody>
          <a:bodyPr>
            <a:normAutofit fontScale="70000" lnSpcReduction="20000"/>
          </a:bodyPr>
          <a:lstStyle/>
          <a:p>
            <a:pPr marL="0" indent="0">
              <a:buNone/>
            </a:pPr>
            <a:r>
              <a:rPr lang="en-IE" dirty="0">
                <a:effectLst/>
              </a:rPr>
              <a:t>Facebook Vice President, Andrew Bosworth, June 18, 2016:</a:t>
            </a:r>
          </a:p>
          <a:p>
            <a:pPr marL="0" indent="0">
              <a:buNone/>
            </a:pPr>
            <a:endParaRPr lang="en-IE" dirty="0">
              <a:effectLst/>
            </a:endParaRPr>
          </a:p>
          <a:p>
            <a:pPr marL="0" indent="0">
              <a:buNone/>
            </a:pPr>
            <a:r>
              <a:rPr lang="en-IE" dirty="0">
                <a:effectLst/>
                <a:latin typeface="Adobe Garamond Pro" panose="02020502060506020403" pitchFamily="18" charset="0"/>
              </a:rPr>
              <a:t>“</a:t>
            </a:r>
            <a:r>
              <a:rPr lang="en-IE" dirty="0">
                <a:latin typeface="Adobe Garamond Pro" panose="02020502060506020403" pitchFamily="18" charset="0"/>
              </a:rPr>
              <a:t>We talk about the good and the bad of our work often. I want to talk about the ugly.  We connect people.  That can be good if they make it positive. Maybe someone finds love. Maybe it even saves the life of someone on the brink of suicide.  That can be bad if they make it negative. Maybe it costs a life by exposing someone to bullies. Maybe someone dies in a terrorist attack coordinated on our tools.  The ugly truth is that anything that allows us to connect more people is *de facto* good.  That’s why all the work we do in growth is justified. All the questionable contact importing practices. All the subtle language that helps people stay searchable by friends. The work we will have to do in China some day. All of it. The best products don’t win. The ones everyone use win.  I know a lot of people don’t want to hear this. But make no mistake, growth tactics are how we got here. We do have great products but we still wouldn’t be half our size without pushing the envelope. That’s our imperative. Because that’s what we do. We connect people.”</a:t>
            </a:r>
          </a:p>
        </p:txBody>
      </p:sp>
      <p:pic>
        <p:nvPicPr>
          <p:cNvPr id="2050" name="Picture 2" descr="How Meta Exec Andrew Bosworth Rose to Become a Key Metaverse Architect">
            <a:extLst>
              <a:ext uri="{FF2B5EF4-FFF2-40B4-BE49-F238E27FC236}">
                <a16:creationId xmlns:a16="http://schemas.microsoft.com/office/drawing/2014/main" id="{D233F903-2317-BA4B-CBA2-9C37F714C7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8" t="648"/>
          <a:stretch/>
        </p:blipFill>
        <p:spPr bwMode="auto">
          <a:xfrm flipH="1">
            <a:off x="7092280" y="615950"/>
            <a:ext cx="1890202" cy="17450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8109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05EC-D785-F78C-4C6F-50A438992894}"/>
              </a:ext>
            </a:extLst>
          </p:cNvPr>
          <p:cNvSpPr>
            <a:spLocks noGrp="1"/>
          </p:cNvSpPr>
          <p:nvPr>
            <p:ph type="title"/>
          </p:nvPr>
        </p:nvSpPr>
        <p:spPr/>
        <p:txBody>
          <a:bodyPr/>
          <a:lstStyle/>
          <a:p>
            <a:r>
              <a:rPr lang="en-IE"/>
              <a:t>Competition in Society</a:t>
            </a:r>
          </a:p>
        </p:txBody>
      </p:sp>
      <p:sp>
        <p:nvSpPr>
          <p:cNvPr id="3" name="Content Placeholder 2">
            <a:extLst>
              <a:ext uri="{FF2B5EF4-FFF2-40B4-BE49-F238E27FC236}">
                <a16:creationId xmlns:a16="http://schemas.microsoft.com/office/drawing/2014/main" id="{765892E6-1675-F153-CCF6-879AD9F44BB5}"/>
              </a:ext>
            </a:extLst>
          </p:cNvPr>
          <p:cNvSpPr>
            <a:spLocks noGrp="1"/>
          </p:cNvSpPr>
          <p:nvPr>
            <p:ph idx="1"/>
          </p:nvPr>
        </p:nvSpPr>
        <p:spPr/>
        <p:txBody>
          <a:bodyPr>
            <a:normAutofit fontScale="92500" lnSpcReduction="10000"/>
          </a:bodyPr>
          <a:lstStyle/>
          <a:p>
            <a:r>
              <a:rPr lang="en-IE"/>
              <a:t>Premises:</a:t>
            </a:r>
          </a:p>
          <a:p>
            <a:pPr lvl="1"/>
            <a:r>
              <a:rPr lang="en-IE"/>
              <a:t>P1: Society consists of groups</a:t>
            </a:r>
          </a:p>
          <a:p>
            <a:pPr lvl="2"/>
            <a:r>
              <a:rPr lang="en-IE"/>
              <a:t>Individuals can be in more than one group</a:t>
            </a:r>
          </a:p>
          <a:p>
            <a:pPr lvl="1"/>
            <a:r>
              <a:rPr lang="en-IE"/>
              <a:t>P2: Groups compete for dominance of their “sphere” (area of concern)</a:t>
            </a:r>
          </a:p>
          <a:p>
            <a:pPr lvl="1"/>
            <a:r>
              <a:rPr lang="en-IE"/>
              <a:t>P3: Changing the rules of a sphere can advance a group’s dominance</a:t>
            </a:r>
          </a:p>
          <a:p>
            <a:pPr lvl="1"/>
            <a:r>
              <a:rPr lang="en-IE"/>
              <a:t>P4: To change the rules of a sphere, you need control of the rule-making process</a:t>
            </a:r>
          </a:p>
          <a:p>
            <a:r>
              <a:rPr lang="en-IE"/>
              <a:t>Conclusion:</a:t>
            </a:r>
          </a:p>
          <a:p>
            <a:pPr lvl="1"/>
            <a:r>
              <a:rPr lang="en-IE"/>
              <a:t>Groups compete for control of the rule-making processes in their sphere</a:t>
            </a:r>
          </a:p>
          <a:p>
            <a:pPr lvl="1"/>
            <a:endParaRPr lang="en-IE"/>
          </a:p>
          <a:p>
            <a:endParaRPr lang="en-IE"/>
          </a:p>
        </p:txBody>
      </p:sp>
    </p:spTree>
    <p:extLst>
      <p:ext uri="{BB962C8B-B14F-4D97-AF65-F5344CB8AC3E}">
        <p14:creationId xmlns:p14="http://schemas.microsoft.com/office/powerpoint/2010/main" val="421664052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0AB4-8E0C-F854-6FFE-76211B470F66}"/>
              </a:ext>
            </a:extLst>
          </p:cNvPr>
          <p:cNvSpPr>
            <a:spLocks noGrp="1"/>
          </p:cNvSpPr>
          <p:nvPr>
            <p:ph type="title"/>
          </p:nvPr>
        </p:nvSpPr>
        <p:spPr/>
        <p:txBody>
          <a:bodyPr/>
          <a:lstStyle/>
          <a:p>
            <a:r>
              <a:rPr lang="en-IE"/>
              <a:t>Technology Needs Rules</a:t>
            </a:r>
          </a:p>
        </p:txBody>
      </p:sp>
      <p:sp>
        <p:nvSpPr>
          <p:cNvPr id="3" name="Content Placeholder 2">
            <a:extLst>
              <a:ext uri="{FF2B5EF4-FFF2-40B4-BE49-F238E27FC236}">
                <a16:creationId xmlns:a16="http://schemas.microsoft.com/office/drawing/2014/main" id="{3AD17206-7645-DCD1-1F90-55BF3D0EA05B}"/>
              </a:ext>
            </a:extLst>
          </p:cNvPr>
          <p:cNvSpPr>
            <a:spLocks noGrp="1"/>
          </p:cNvSpPr>
          <p:nvPr>
            <p:ph idx="1"/>
          </p:nvPr>
        </p:nvSpPr>
        <p:spPr/>
        <p:txBody>
          <a:bodyPr/>
          <a:lstStyle/>
          <a:p>
            <a:r>
              <a:rPr lang="en-IE"/>
              <a:t>Technology must comply with rules</a:t>
            </a:r>
          </a:p>
          <a:p>
            <a:pPr lvl="1"/>
            <a:r>
              <a:rPr lang="en-IE"/>
              <a:t>How it works</a:t>
            </a:r>
          </a:p>
          <a:p>
            <a:pPr lvl="1"/>
            <a:r>
              <a:rPr lang="en-IE"/>
              <a:t>How it interacts with other technical objects</a:t>
            </a:r>
          </a:p>
          <a:p>
            <a:pPr lvl="1"/>
            <a:r>
              <a:rPr lang="en-IE"/>
              <a:t>What you can do with it</a:t>
            </a:r>
          </a:p>
        </p:txBody>
      </p:sp>
      <p:pic>
        <p:nvPicPr>
          <p:cNvPr id="6" name="Picture 5">
            <a:extLst>
              <a:ext uri="{FF2B5EF4-FFF2-40B4-BE49-F238E27FC236}">
                <a16:creationId xmlns:a16="http://schemas.microsoft.com/office/drawing/2014/main" id="{F7E844ED-6345-AB15-43D1-6A2F1B6446F2}"/>
              </a:ext>
            </a:extLst>
          </p:cNvPr>
          <p:cNvPicPr>
            <a:picLocks noChangeAspect="1"/>
          </p:cNvPicPr>
          <p:nvPr/>
        </p:nvPicPr>
        <p:blipFill>
          <a:blip r:embed="rId2"/>
          <a:stretch>
            <a:fillRect/>
          </a:stretch>
        </p:blipFill>
        <p:spPr>
          <a:xfrm>
            <a:off x="2051720" y="3580052"/>
            <a:ext cx="5364088" cy="301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465776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3FC7-4BC6-6AED-86F0-7BAF13E3B331}"/>
              </a:ext>
            </a:extLst>
          </p:cNvPr>
          <p:cNvSpPr>
            <a:spLocks noGrp="1"/>
          </p:cNvSpPr>
          <p:nvPr>
            <p:ph type="title"/>
          </p:nvPr>
        </p:nvSpPr>
        <p:spPr/>
        <p:txBody>
          <a:bodyPr/>
          <a:lstStyle/>
          <a:p>
            <a:r>
              <a:rPr lang="en-IE"/>
              <a:t>Standards Bodies</a:t>
            </a:r>
          </a:p>
        </p:txBody>
      </p:sp>
      <p:sp>
        <p:nvSpPr>
          <p:cNvPr id="3" name="Content Placeholder 2">
            <a:extLst>
              <a:ext uri="{FF2B5EF4-FFF2-40B4-BE49-F238E27FC236}">
                <a16:creationId xmlns:a16="http://schemas.microsoft.com/office/drawing/2014/main" id="{6A2A4742-7E38-91DE-FA87-6AAC3E572D7E}"/>
              </a:ext>
            </a:extLst>
          </p:cNvPr>
          <p:cNvSpPr>
            <a:spLocks noGrp="1"/>
          </p:cNvSpPr>
          <p:nvPr>
            <p:ph idx="1"/>
          </p:nvPr>
        </p:nvSpPr>
        <p:spPr/>
        <p:txBody>
          <a:bodyPr>
            <a:normAutofit fontScale="77500" lnSpcReduction="20000"/>
          </a:bodyPr>
          <a:lstStyle/>
          <a:p>
            <a:r>
              <a:rPr lang="en-IE">
                <a:solidFill>
                  <a:schemeClr val="accent6">
                    <a:lumMod val="40000"/>
                    <a:lumOff val="60000"/>
                  </a:schemeClr>
                </a:solidFill>
              </a:rPr>
              <a:t>International Organization for Standardization </a:t>
            </a:r>
            <a:r>
              <a:rPr lang="en-IE"/>
              <a:t>(</a:t>
            </a:r>
            <a:r>
              <a:rPr lang="en-IE">
                <a:solidFill>
                  <a:srgbClr val="FFFF00"/>
                </a:solidFill>
              </a:rPr>
              <a:t>ISO</a:t>
            </a:r>
            <a:r>
              <a:rPr lang="en-IE"/>
              <a:t>): </a:t>
            </a:r>
          </a:p>
          <a:p>
            <a:pPr lvl="1"/>
            <a:r>
              <a:rPr lang="en-IE"/>
              <a:t>Data storage, network security, cloud computing, big data, programming languages, AI</a:t>
            </a:r>
          </a:p>
          <a:p>
            <a:r>
              <a:rPr lang="en-IE">
                <a:solidFill>
                  <a:schemeClr val="accent6">
                    <a:lumMod val="40000"/>
                    <a:lumOff val="60000"/>
                  </a:schemeClr>
                </a:solidFill>
              </a:rPr>
              <a:t>International Electrotechnical Commission </a:t>
            </a:r>
            <a:r>
              <a:rPr lang="en-IE"/>
              <a:t>(</a:t>
            </a:r>
            <a:r>
              <a:rPr lang="en-IE">
                <a:solidFill>
                  <a:srgbClr val="FFFF00"/>
                </a:solidFill>
              </a:rPr>
              <a:t>IEC</a:t>
            </a:r>
            <a:r>
              <a:rPr lang="en-IE"/>
              <a:t>): </a:t>
            </a:r>
          </a:p>
          <a:p>
            <a:pPr lvl="1"/>
            <a:r>
              <a:rPr lang="en-IE"/>
              <a:t>Electrical and electronics industries (eg: electronic components, electromagnetic frequencies, plugs, fuses, light bulbs, TV, speakers, ovens)</a:t>
            </a:r>
          </a:p>
          <a:p>
            <a:r>
              <a:rPr lang="en-IE">
                <a:solidFill>
                  <a:schemeClr val="accent6">
                    <a:lumMod val="40000"/>
                    <a:lumOff val="60000"/>
                  </a:schemeClr>
                </a:solidFill>
              </a:rPr>
              <a:t>Institute of Electrical and Electronics Engineers </a:t>
            </a:r>
            <a:r>
              <a:rPr lang="en-IE"/>
              <a:t>(</a:t>
            </a:r>
            <a:r>
              <a:rPr lang="en-IE">
                <a:solidFill>
                  <a:srgbClr val="FFFF00"/>
                </a:solidFill>
              </a:rPr>
              <a:t>IEEE</a:t>
            </a:r>
            <a:r>
              <a:rPr lang="en-IE"/>
              <a:t>)</a:t>
            </a:r>
          </a:p>
          <a:p>
            <a:pPr lvl="1"/>
            <a:r>
              <a:rPr lang="en-IE"/>
              <a:t>Wifi, mobile communications, networks (eg: ethernet), security, software engineering, data storage, AI </a:t>
            </a:r>
          </a:p>
          <a:p>
            <a:r>
              <a:rPr lang="en-IE">
                <a:solidFill>
                  <a:schemeClr val="accent6">
                    <a:lumMod val="40000"/>
                    <a:lumOff val="60000"/>
                  </a:schemeClr>
                </a:solidFill>
              </a:rPr>
              <a:t>World Wide Web Consortium </a:t>
            </a:r>
            <a:r>
              <a:rPr lang="en-IE"/>
              <a:t>(</a:t>
            </a:r>
            <a:r>
              <a:rPr lang="en-IE">
                <a:solidFill>
                  <a:srgbClr val="FFFF00"/>
                </a:solidFill>
              </a:rPr>
              <a:t>W3C</a:t>
            </a:r>
            <a:r>
              <a:rPr lang="en-IE"/>
              <a:t>): </a:t>
            </a:r>
          </a:p>
          <a:p>
            <a:pPr lvl="1"/>
            <a:r>
              <a:rPr lang="en-IE"/>
              <a:t>HTML, XML, CSS, JavaScript</a:t>
            </a:r>
          </a:p>
          <a:p>
            <a:r>
              <a:rPr lang="en-IE">
                <a:solidFill>
                  <a:schemeClr val="accent6">
                    <a:lumMod val="40000"/>
                    <a:lumOff val="60000"/>
                  </a:schemeClr>
                </a:solidFill>
              </a:rPr>
              <a:t>Internet Engineering Task Force </a:t>
            </a:r>
            <a:r>
              <a:rPr lang="en-IE"/>
              <a:t>(</a:t>
            </a:r>
            <a:r>
              <a:rPr lang="en-IE">
                <a:solidFill>
                  <a:srgbClr val="FFFF00"/>
                </a:solidFill>
              </a:rPr>
              <a:t>IETF</a:t>
            </a:r>
            <a:r>
              <a:rPr lang="en-IE"/>
              <a:t>): </a:t>
            </a:r>
          </a:p>
          <a:p>
            <a:pPr lvl="1"/>
            <a:r>
              <a:rPr lang="en-IE"/>
              <a:t>Internet protocols, network security, internet infrastructure</a:t>
            </a:r>
          </a:p>
          <a:p>
            <a:pPr lvl="2"/>
            <a:r>
              <a:rPr lang="en-IE"/>
              <a:t>EG: HTTP, TCP &amp; IP, DNS</a:t>
            </a:r>
          </a:p>
        </p:txBody>
      </p:sp>
    </p:spTree>
    <p:extLst>
      <p:ext uri="{BB962C8B-B14F-4D97-AF65-F5344CB8AC3E}">
        <p14:creationId xmlns:p14="http://schemas.microsoft.com/office/powerpoint/2010/main" val="92140190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9163-1E8E-91A2-E30B-F9F53D3CEC0A}"/>
              </a:ext>
            </a:extLst>
          </p:cNvPr>
          <p:cNvSpPr>
            <a:spLocks noGrp="1"/>
          </p:cNvSpPr>
          <p:nvPr>
            <p:ph type="title"/>
          </p:nvPr>
        </p:nvSpPr>
        <p:spPr/>
        <p:txBody>
          <a:bodyPr/>
          <a:lstStyle/>
          <a:p>
            <a:r>
              <a:rPr lang="en-IE"/>
              <a:t>Why Competition Over Standards</a:t>
            </a:r>
          </a:p>
        </p:txBody>
      </p:sp>
      <p:sp>
        <p:nvSpPr>
          <p:cNvPr id="3" name="Content Placeholder 2">
            <a:extLst>
              <a:ext uri="{FF2B5EF4-FFF2-40B4-BE49-F238E27FC236}">
                <a16:creationId xmlns:a16="http://schemas.microsoft.com/office/drawing/2014/main" id="{7B9B9F98-85A2-5025-75BC-41F5F6734ABA}"/>
              </a:ext>
            </a:extLst>
          </p:cNvPr>
          <p:cNvSpPr>
            <a:spLocks noGrp="1"/>
          </p:cNvSpPr>
          <p:nvPr>
            <p:ph idx="1"/>
          </p:nvPr>
        </p:nvSpPr>
        <p:spPr/>
        <p:txBody>
          <a:bodyPr>
            <a:normAutofit fontScale="85000" lnSpcReduction="10000"/>
          </a:bodyPr>
          <a:lstStyle/>
          <a:p>
            <a:r>
              <a:rPr lang="en-IE"/>
              <a:t>If I own the standard – you pay me to use it</a:t>
            </a:r>
          </a:p>
          <a:p>
            <a:pPr lvl="1"/>
            <a:r>
              <a:rPr lang="en-IE"/>
              <a:t>EG: Windows, Android App store, Apple iStore</a:t>
            </a:r>
          </a:p>
          <a:p>
            <a:r>
              <a:rPr lang="en-IE"/>
              <a:t>Internet = open standards</a:t>
            </a:r>
          </a:p>
          <a:p>
            <a:pPr lvl="1"/>
            <a:r>
              <a:rPr lang="en-IE"/>
              <a:t>No one pays anyone to be on the web</a:t>
            </a:r>
          </a:p>
          <a:p>
            <a:r>
              <a:rPr lang="en-IE"/>
              <a:t>IBM</a:t>
            </a:r>
          </a:p>
          <a:p>
            <a:pPr lvl="1"/>
            <a:r>
              <a:rPr lang="en-IE"/>
              <a:t>IBM mainframe compatible</a:t>
            </a:r>
          </a:p>
          <a:p>
            <a:pPr lvl="1"/>
            <a:r>
              <a:rPr lang="en-IE"/>
              <a:t>PC compatible</a:t>
            </a:r>
          </a:p>
          <a:p>
            <a:r>
              <a:rPr lang="en-IE"/>
              <a:t>Netscape</a:t>
            </a:r>
          </a:p>
          <a:p>
            <a:pPr lvl="1"/>
            <a:r>
              <a:rPr lang="en-IE"/>
              <a:t>Can insert images into web pages</a:t>
            </a:r>
          </a:p>
          <a:p>
            <a:pPr lvl="1"/>
            <a:r>
              <a:rPr lang="en-IE"/>
              <a:t>80% market share</a:t>
            </a:r>
          </a:p>
          <a:p>
            <a:pPr lvl="1"/>
            <a:r>
              <a:rPr lang="en-IE"/>
              <a:t>Killed when Microsoft built Internet Explorer into Windows</a:t>
            </a:r>
          </a:p>
          <a:p>
            <a:pPr lvl="2"/>
            <a:r>
              <a:rPr lang="en-IE"/>
              <a:t>In a way which meant Windows would not run without it.</a:t>
            </a:r>
          </a:p>
          <a:p>
            <a:pPr lvl="1"/>
            <a:endParaRPr lang="en-IE"/>
          </a:p>
          <a:p>
            <a:endParaRPr lang="en-IE"/>
          </a:p>
          <a:p>
            <a:pPr lvl="2"/>
            <a:endParaRPr lang="en-IE"/>
          </a:p>
        </p:txBody>
      </p:sp>
    </p:spTree>
    <p:extLst>
      <p:ext uri="{BB962C8B-B14F-4D97-AF65-F5344CB8AC3E}">
        <p14:creationId xmlns:p14="http://schemas.microsoft.com/office/powerpoint/2010/main" val="144173506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ED4A-977A-029E-B8E3-02ABD8EEDE84}"/>
              </a:ext>
            </a:extLst>
          </p:cNvPr>
          <p:cNvSpPr>
            <a:spLocks noGrp="1"/>
          </p:cNvSpPr>
          <p:nvPr>
            <p:ph type="title"/>
          </p:nvPr>
        </p:nvSpPr>
        <p:spPr/>
        <p:txBody>
          <a:bodyPr/>
          <a:lstStyle/>
          <a:p>
            <a:r>
              <a:rPr lang="en-IE"/>
              <a:t>DRM in HTML 5.0</a:t>
            </a:r>
          </a:p>
        </p:txBody>
      </p:sp>
      <p:sp>
        <p:nvSpPr>
          <p:cNvPr id="3" name="Content Placeholder 2">
            <a:extLst>
              <a:ext uri="{FF2B5EF4-FFF2-40B4-BE49-F238E27FC236}">
                <a16:creationId xmlns:a16="http://schemas.microsoft.com/office/drawing/2014/main" id="{1DBBE9FF-7706-BDAB-9627-4715BC8746C7}"/>
              </a:ext>
            </a:extLst>
          </p:cNvPr>
          <p:cNvSpPr>
            <a:spLocks noGrp="1"/>
          </p:cNvSpPr>
          <p:nvPr>
            <p:ph idx="1"/>
          </p:nvPr>
        </p:nvSpPr>
        <p:spPr/>
        <p:txBody>
          <a:bodyPr>
            <a:normAutofit fontScale="92500" lnSpcReduction="20000"/>
          </a:bodyPr>
          <a:lstStyle/>
          <a:p>
            <a:r>
              <a:rPr lang="en-IE"/>
              <a:t>DRM or not as standard?</a:t>
            </a:r>
          </a:p>
          <a:p>
            <a:r>
              <a:rPr lang="en-IE"/>
              <a:t>DRM should be in the standard</a:t>
            </a:r>
          </a:p>
          <a:p>
            <a:pPr lvl="1"/>
            <a:r>
              <a:rPr lang="en-IE"/>
              <a:t>Google, Microsoft, Netflix, Motion Picture Association, Recording Industry Association</a:t>
            </a:r>
          </a:p>
          <a:p>
            <a:r>
              <a:rPr lang="en-IE"/>
              <a:t>DRM will make websites expensive, invade privacy, destroy cross-browser compatibility, give control of web to large companies</a:t>
            </a:r>
          </a:p>
          <a:p>
            <a:pPr lvl="1"/>
            <a:r>
              <a:rPr lang="en-IE"/>
              <a:t>Electronic Frontier Foundation, Free Software Foundation, Creative Commons, Tim Berners-Lee</a:t>
            </a:r>
          </a:p>
          <a:p>
            <a:r>
              <a:rPr lang="en-IE"/>
              <a:t>Result = standard enables linking to DRM systems if you want to</a:t>
            </a:r>
          </a:p>
          <a:p>
            <a:pPr lvl="1"/>
            <a:r>
              <a:rPr lang="en-IE"/>
              <a:t>It turns out nobody wants to</a:t>
            </a:r>
          </a:p>
        </p:txBody>
      </p:sp>
    </p:spTree>
    <p:extLst>
      <p:ext uri="{BB962C8B-B14F-4D97-AF65-F5344CB8AC3E}">
        <p14:creationId xmlns:p14="http://schemas.microsoft.com/office/powerpoint/2010/main" val="369568327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4CE4A6-0050-BF1C-E034-65C1D38836A8}"/>
              </a:ext>
            </a:extLst>
          </p:cNvPr>
          <p:cNvSpPr/>
          <p:nvPr/>
        </p:nvSpPr>
        <p:spPr>
          <a:xfrm>
            <a:off x="1805882" y="1772458"/>
            <a:ext cx="5148259" cy="335341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sp>
        <p:nvSpPr>
          <p:cNvPr id="2" name="Title 1">
            <a:extLst>
              <a:ext uri="{FF2B5EF4-FFF2-40B4-BE49-F238E27FC236}">
                <a16:creationId xmlns:a16="http://schemas.microsoft.com/office/drawing/2014/main" id="{9BE032ED-F673-6A9D-04C3-29614E530C82}"/>
              </a:ext>
            </a:extLst>
          </p:cNvPr>
          <p:cNvSpPr>
            <a:spLocks noGrp="1"/>
          </p:cNvSpPr>
          <p:nvPr>
            <p:ph type="title"/>
          </p:nvPr>
        </p:nvSpPr>
        <p:spPr/>
        <p:txBody>
          <a:bodyPr/>
          <a:lstStyle/>
          <a:p>
            <a:r>
              <a:rPr lang="en-IE"/>
              <a:t>Gartner Hype Cycle</a:t>
            </a:r>
          </a:p>
        </p:txBody>
      </p:sp>
      <p:pic>
        <p:nvPicPr>
          <p:cNvPr id="2050" name="Picture 2" descr="Gartner hype cycle - Wikipedia">
            <a:extLst>
              <a:ext uri="{FF2B5EF4-FFF2-40B4-BE49-F238E27FC236}">
                <a16:creationId xmlns:a16="http://schemas.microsoft.com/office/drawing/2014/main" id="{B4AAAA7F-6003-B21C-3679-1E6DBDD45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58" y="1828814"/>
            <a:ext cx="5042276" cy="327312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D227CC7-735E-568D-D933-1109FC183006}"/>
              </a:ext>
            </a:extLst>
          </p:cNvPr>
          <p:cNvGrpSpPr/>
          <p:nvPr/>
        </p:nvGrpSpPr>
        <p:grpSpPr>
          <a:xfrm>
            <a:off x="-78090" y="5003510"/>
            <a:ext cx="4577243" cy="897873"/>
            <a:chOff x="-104120" y="5528345"/>
            <a:chExt cx="6102990" cy="1197164"/>
          </a:xfrm>
        </p:grpSpPr>
        <p:sp>
          <p:nvSpPr>
            <p:cNvPr id="5" name="TextBox 4">
              <a:extLst>
                <a:ext uri="{FF2B5EF4-FFF2-40B4-BE49-F238E27FC236}">
                  <a16:creationId xmlns:a16="http://schemas.microsoft.com/office/drawing/2014/main" id="{1104CB46-5B5F-B536-E482-E0A98D4016B3}"/>
                </a:ext>
              </a:extLst>
            </p:cNvPr>
            <p:cNvSpPr txBox="1"/>
            <p:nvPr/>
          </p:nvSpPr>
          <p:spPr>
            <a:xfrm>
              <a:off x="-104120" y="6048401"/>
              <a:ext cx="6102990" cy="677108"/>
            </a:xfrm>
            <a:prstGeom prst="rect">
              <a:avLst/>
            </a:prstGeom>
            <a:noFill/>
          </p:spPr>
          <p:txBody>
            <a:bodyPr wrap="square">
              <a:spAutoFit/>
            </a:bodyPr>
            <a:lstStyle/>
            <a:p>
              <a:pPr algn="ctr"/>
              <a:r>
                <a:rPr lang="en-IE" sz="1350">
                  <a:solidFill>
                    <a:srgbClr val="FFFF00"/>
                  </a:solidFill>
                  <a:effectLst>
                    <a:outerShdw blurRad="38100" dist="38100" dir="2700000" algn="tl">
                      <a:srgbClr val="000000">
                        <a:alpha val="43137"/>
                      </a:srgbClr>
                    </a:outerShdw>
                  </a:effectLst>
                  <a:latin typeface="Arial" panose="020B0604020202020204" pitchFamily="34" charset="0"/>
                </a:rPr>
                <a:t>proof-of-concept, media interest, </a:t>
              </a:r>
              <a:br>
                <a:rPr lang="en-IE" sz="1350">
                  <a:solidFill>
                    <a:srgbClr val="FFFF00"/>
                  </a:solidFill>
                  <a:effectLst>
                    <a:outerShdw blurRad="38100" dist="38100" dir="2700000" algn="tl">
                      <a:srgbClr val="000000">
                        <a:alpha val="43137"/>
                      </a:srgbClr>
                    </a:outerShdw>
                  </a:effectLst>
                  <a:latin typeface="Arial" panose="020B0604020202020204" pitchFamily="34" charset="0"/>
                </a:rPr>
              </a:br>
              <a:r>
                <a:rPr lang="en-IE" sz="1350">
                  <a:solidFill>
                    <a:srgbClr val="FFFF00"/>
                  </a:solidFill>
                  <a:effectLst>
                    <a:outerShdw blurRad="38100" dist="38100" dir="2700000" algn="tl">
                      <a:srgbClr val="000000">
                        <a:alpha val="43137"/>
                      </a:srgbClr>
                    </a:outerShdw>
                  </a:effectLst>
                  <a:latin typeface="Arial" panose="020B0604020202020204" pitchFamily="34" charset="0"/>
                </a:rPr>
                <a:t>but nothing usable</a:t>
              </a:r>
              <a:endParaRPr lang="en-IE" sz="1350">
                <a:solidFill>
                  <a:srgbClr val="FFFF00"/>
                </a:solidFill>
                <a:effectLst>
                  <a:outerShdw blurRad="38100" dist="38100" dir="2700000" algn="tl">
                    <a:srgbClr val="000000">
                      <a:alpha val="43137"/>
                    </a:srgbClr>
                  </a:outerShdw>
                </a:effectLst>
              </a:endParaRPr>
            </a:p>
          </p:txBody>
        </p:sp>
        <p:cxnSp>
          <p:nvCxnSpPr>
            <p:cNvPr id="8" name="Straight Arrow Connector 7">
              <a:extLst>
                <a:ext uri="{FF2B5EF4-FFF2-40B4-BE49-F238E27FC236}">
                  <a16:creationId xmlns:a16="http://schemas.microsoft.com/office/drawing/2014/main" id="{D663FD68-AA9B-DAB5-A64A-03E06FEA6F02}"/>
                </a:ext>
              </a:extLst>
            </p:cNvPr>
            <p:cNvCxnSpPr/>
            <p:nvPr/>
          </p:nvCxnSpPr>
          <p:spPr>
            <a:xfrm flipV="1">
              <a:off x="2852257" y="5528345"/>
              <a:ext cx="444616" cy="487229"/>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0B723BD-C1B0-C58F-B81A-97D72A337774}"/>
              </a:ext>
            </a:extLst>
          </p:cNvPr>
          <p:cNvGrpSpPr/>
          <p:nvPr/>
        </p:nvGrpSpPr>
        <p:grpSpPr>
          <a:xfrm>
            <a:off x="5247313" y="1714480"/>
            <a:ext cx="5088083" cy="923330"/>
            <a:chOff x="6996418" y="1142973"/>
            <a:chExt cx="6784110" cy="1231106"/>
          </a:xfrm>
        </p:grpSpPr>
        <p:sp>
          <p:nvSpPr>
            <p:cNvPr id="9" name="TextBox 8">
              <a:extLst>
                <a:ext uri="{FF2B5EF4-FFF2-40B4-BE49-F238E27FC236}">
                  <a16:creationId xmlns:a16="http://schemas.microsoft.com/office/drawing/2014/main" id="{B33C8307-099C-3549-A310-990D430F5867}"/>
                </a:ext>
              </a:extLst>
            </p:cNvPr>
            <p:cNvSpPr txBox="1"/>
            <p:nvPr/>
          </p:nvSpPr>
          <p:spPr>
            <a:xfrm>
              <a:off x="7677538" y="1142973"/>
              <a:ext cx="6102990" cy="1231106"/>
            </a:xfrm>
            <a:prstGeom prst="rect">
              <a:avLst/>
            </a:prstGeom>
            <a:noFill/>
          </p:spPr>
          <p:txBody>
            <a:bodyPr wrap="square">
              <a:spAutoFit/>
            </a:bodyPr>
            <a:lstStyle/>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Everyone wants it</a:t>
              </a:r>
            </a:p>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First products</a:t>
              </a:r>
            </a:p>
            <a:p>
              <a:pPr algn="ctr"/>
              <a: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t>“It’s going to </a:t>
              </a:r>
              <a:b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br>
              <a: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t>change everything”</a:t>
              </a:r>
            </a:p>
          </p:txBody>
        </p:sp>
        <p:cxnSp>
          <p:nvCxnSpPr>
            <p:cNvPr id="10" name="Straight Arrow Connector 9">
              <a:extLst>
                <a:ext uri="{FF2B5EF4-FFF2-40B4-BE49-F238E27FC236}">
                  <a16:creationId xmlns:a16="http://schemas.microsoft.com/office/drawing/2014/main" id="{F560014A-BAB5-81DA-504B-69B8081D868B}"/>
                </a:ext>
              </a:extLst>
            </p:cNvPr>
            <p:cNvCxnSpPr>
              <a:cxnSpLocks/>
            </p:cNvCxnSpPr>
            <p:nvPr/>
          </p:nvCxnSpPr>
          <p:spPr>
            <a:xfrm flipH="1">
              <a:off x="6996418" y="1809679"/>
              <a:ext cx="2515051" cy="108682"/>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96F199B-AD06-D5FB-D7DC-E77BDF94A49D}"/>
              </a:ext>
            </a:extLst>
          </p:cNvPr>
          <p:cNvGrpSpPr/>
          <p:nvPr/>
        </p:nvGrpSpPr>
        <p:grpSpPr>
          <a:xfrm>
            <a:off x="5351804" y="4238748"/>
            <a:ext cx="4767973" cy="1131079"/>
            <a:chOff x="7135738" y="4508663"/>
            <a:chExt cx="6357297" cy="1508106"/>
          </a:xfrm>
        </p:grpSpPr>
        <p:sp>
          <p:nvSpPr>
            <p:cNvPr id="13" name="TextBox 12">
              <a:extLst>
                <a:ext uri="{FF2B5EF4-FFF2-40B4-BE49-F238E27FC236}">
                  <a16:creationId xmlns:a16="http://schemas.microsoft.com/office/drawing/2014/main" id="{5250C3D6-D702-5E55-6003-CCEC8B07A2EA}"/>
                </a:ext>
              </a:extLst>
            </p:cNvPr>
            <p:cNvSpPr txBox="1"/>
            <p:nvPr/>
          </p:nvSpPr>
          <p:spPr>
            <a:xfrm>
              <a:off x="7390045" y="4508663"/>
              <a:ext cx="6102990" cy="1508106"/>
            </a:xfrm>
            <a:prstGeom prst="rect">
              <a:avLst/>
            </a:prstGeom>
            <a:noFill/>
          </p:spPr>
          <p:txBody>
            <a:bodyPr wrap="square">
              <a:spAutoFit/>
            </a:bodyPr>
            <a:lstStyle/>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Too hard</a:t>
              </a:r>
            </a:p>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Products don’t </a:t>
              </a:r>
              <a:br>
                <a:rPr lang="en-IE" sz="1350">
                  <a:solidFill>
                    <a:srgbClr val="FFFF00"/>
                  </a:solidFill>
                  <a:effectLst>
                    <a:outerShdw blurRad="38100" dist="38100" dir="2700000" algn="tl">
                      <a:srgbClr val="000000">
                        <a:alpha val="43137"/>
                      </a:srgbClr>
                    </a:outerShdw>
                  </a:effectLst>
                  <a:latin typeface="Arial" panose="020B0604020202020204" pitchFamily="34" charset="0"/>
                </a:rPr>
              </a:br>
              <a:r>
                <a:rPr lang="en-IE" sz="1350">
                  <a:solidFill>
                    <a:srgbClr val="FFFF00"/>
                  </a:solidFill>
                  <a:effectLst>
                    <a:outerShdw blurRad="38100" dist="38100" dir="2700000" algn="tl">
                      <a:srgbClr val="000000">
                        <a:alpha val="43137"/>
                      </a:srgbClr>
                    </a:outerShdw>
                  </a:effectLst>
                  <a:latin typeface="Arial" panose="020B0604020202020204" pitchFamily="34" charset="0"/>
                </a:rPr>
                <a:t>meet promise</a:t>
              </a:r>
            </a:p>
            <a:p>
              <a:pPr algn="ctr"/>
              <a: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t>“It was never really going </a:t>
              </a:r>
              <a:b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br>
              <a:r>
                <a:rPr lang="en-IE" sz="1350">
                  <a:solidFill>
                    <a:srgbClr val="FFFF00"/>
                  </a:solidFill>
                  <a:effectLst>
                    <a:outerShdw blurRad="38100" dist="38100" dir="2700000" algn="tl">
                      <a:srgbClr val="000000">
                        <a:alpha val="43137"/>
                      </a:srgbClr>
                    </a:outerShdw>
                  </a:effectLst>
                  <a:latin typeface="Adobe Garamond Pro" panose="02020502060506020403" pitchFamily="18" charset="0"/>
                </a:rPr>
                <a:t>to happen”</a:t>
              </a:r>
            </a:p>
          </p:txBody>
        </p:sp>
        <p:cxnSp>
          <p:nvCxnSpPr>
            <p:cNvPr id="14" name="Straight Arrow Connector 13">
              <a:extLst>
                <a:ext uri="{FF2B5EF4-FFF2-40B4-BE49-F238E27FC236}">
                  <a16:creationId xmlns:a16="http://schemas.microsoft.com/office/drawing/2014/main" id="{170963A9-60DE-D11A-07FC-58643B2B83DA}"/>
                </a:ext>
              </a:extLst>
            </p:cNvPr>
            <p:cNvCxnSpPr>
              <a:cxnSpLocks/>
            </p:cNvCxnSpPr>
            <p:nvPr/>
          </p:nvCxnSpPr>
          <p:spPr>
            <a:xfrm flipH="1">
              <a:off x="7135738" y="4939796"/>
              <a:ext cx="1999716" cy="30532"/>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6522070-E541-85E4-B301-36CDF104A735}"/>
              </a:ext>
            </a:extLst>
          </p:cNvPr>
          <p:cNvGrpSpPr/>
          <p:nvPr/>
        </p:nvGrpSpPr>
        <p:grpSpPr>
          <a:xfrm>
            <a:off x="5542534" y="3328302"/>
            <a:ext cx="4577243" cy="715581"/>
            <a:chOff x="7390045" y="3294737"/>
            <a:chExt cx="6102990" cy="954108"/>
          </a:xfrm>
        </p:grpSpPr>
        <p:sp>
          <p:nvSpPr>
            <p:cNvPr id="20" name="TextBox 19">
              <a:extLst>
                <a:ext uri="{FF2B5EF4-FFF2-40B4-BE49-F238E27FC236}">
                  <a16:creationId xmlns:a16="http://schemas.microsoft.com/office/drawing/2014/main" id="{456FD7B6-5009-4990-FC3B-B164FAD3BF28}"/>
                </a:ext>
              </a:extLst>
            </p:cNvPr>
            <p:cNvSpPr txBox="1"/>
            <p:nvPr/>
          </p:nvSpPr>
          <p:spPr>
            <a:xfrm>
              <a:off x="7390045" y="3294737"/>
              <a:ext cx="6102990" cy="954108"/>
            </a:xfrm>
            <a:prstGeom prst="rect">
              <a:avLst/>
            </a:prstGeom>
            <a:noFill/>
          </p:spPr>
          <p:txBody>
            <a:bodyPr wrap="square">
              <a:spAutoFit/>
            </a:bodyPr>
            <a:lstStyle/>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Products improve</a:t>
              </a:r>
            </a:p>
            <a:p>
              <a:pPr marL="214313" indent="-214313" algn="ctr">
                <a:buFont typeface="Arial" panose="020B0604020202020204" pitchFamily="34" charset="0"/>
                <a:buChar char="•"/>
              </a:pPr>
              <a:r>
                <a:rPr lang="en-IE" sz="1350">
                  <a:solidFill>
                    <a:srgbClr val="FFFF00"/>
                  </a:solidFill>
                  <a:effectLst>
                    <a:outerShdw blurRad="38100" dist="38100" dir="2700000" algn="tl">
                      <a:srgbClr val="000000">
                        <a:alpha val="43137"/>
                      </a:srgbClr>
                    </a:outerShdw>
                  </a:effectLst>
                  <a:latin typeface="Arial" panose="020B0604020202020204" pitchFamily="34" charset="0"/>
                </a:rPr>
                <a:t>People work out how </a:t>
              </a:r>
              <a:br>
                <a:rPr lang="en-IE" sz="1350">
                  <a:solidFill>
                    <a:srgbClr val="FFFF00"/>
                  </a:solidFill>
                  <a:effectLst>
                    <a:outerShdw blurRad="38100" dist="38100" dir="2700000" algn="tl">
                      <a:srgbClr val="000000">
                        <a:alpha val="43137"/>
                      </a:srgbClr>
                    </a:outerShdw>
                  </a:effectLst>
                  <a:latin typeface="Arial" panose="020B0604020202020204" pitchFamily="34" charset="0"/>
                </a:rPr>
              </a:br>
              <a:r>
                <a:rPr lang="en-IE" sz="1350">
                  <a:solidFill>
                    <a:srgbClr val="FFFF00"/>
                  </a:solidFill>
                  <a:effectLst>
                    <a:outerShdw blurRad="38100" dist="38100" dir="2700000" algn="tl">
                      <a:srgbClr val="000000">
                        <a:alpha val="43137"/>
                      </a:srgbClr>
                    </a:outerShdw>
                  </a:effectLst>
                  <a:latin typeface="Arial" panose="020B0604020202020204" pitchFamily="34" charset="0"/>
                </a:rPr>
                <a:t>to implement</a:t>
              </a:r>
              <a:endParaRPr lang="en-IE" sz="1350">
                <a:solidFill>
                  <a:srgbClr val="FFFF00"/>
                </a:solidFill>
                <a:effectLst>
                  <a:outerShdw blurRad="38100" dist="38100" dir="2700000" algn="tl">
                    <a:srgbClr val="000000">
                      <a:alpha val="43137"/>
                    </a:srgbClr>
                  </a:outerShdw>
                </a:effectLst>
              </a:endParaRPr>
            </a:p>
          </p:txBody>
        </p:sp>
        <p:cxnSp>
          <p:nvCxnSpPr>
            <p:cNvPr id="21" name="Straight Arrow Connector 20">
              <a:extLst>
                <a:ext uri="{FF2B5EF4-FFF2-40B4-BE49-F238E27FC236}">
                  <a16:creationId xmlns:a16="http://schemas.microsoft.com/office/drawing/2014/main" id="{02F1DD98-B95D-CDCA-7695-04C04A97A25C}"/>
                </a:ext>
              </a:extLst>
            </p:cNvPr>
            <p:cNvCxnSpPr>
              <a:cxnSpLocks/>
            </p:cNvCxnSpPr>
            <p:nvPr/>
          </p:nvCxnSpPr>
          <p:spPr>
            <a:xfrm flipH="1">
              <a:off x="8254767" y="3819410"/>
              <a:ext cx="1017420" cy="227588"/>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CE98674-A3C1-D85E-5164-E8E1A528DACC}"/>
              </a:ext>
            </a:extLst>
          </p:cNvPr>
          <p:cNvGrpSpPr/>
          <p:nvPr/>
        </p:nvGrpSpPr>
        <p:grpSpPr>
          <a:xfrm>
            <a:off x="5844259" y="2705056"/>
            <a:ext cx="4577243" cy="351347"/>
            <a:chOff x="7682674" y="3539628"/>
            <a:chExt cx="6102990" cy="468463"/>
          </a:xfrm>
        </p:grpSpPr>
        <p:sp>
          <p:nvSpPr>
            <p:cNvPr id="26" name="TextBox 25">
              <a:extLst>
                <a:ext uri="{FF2B5EF4-FFF2-40B4-BE49-F238E27FC236}">
                  <a16:creationId xmlns:a16="http://schemas.microsoft.com/office/drawing/2014/main" id="{9149242B-A4CA-E9C3-892B-246C909852C7}"/>
                </a:ext>
              </a:extLst>
            </p:cNvPr>
            <p:cNvSpPr txBox="1"/>
            <p:nvPr/>
          </p:nvSpPr>
          <p:spPr>
            <a:xfrm>
              <a:off x="7682674" y="3539628"/>
              <a:ext cx="6102990" cy="400110"/>
            </a:xfrm>
            <a:prstGeom prst="rect">
              <a:avLst/>
            </a:prstGeom>
            <a:noFill/>
          </p:spPr>
          <p:txBody>
            <a:bodyPr wrap="square">
              <a:spAutoFit/>
            </a:bodyPr>
            <a:lstStyle/>
            <a:p>
              <a:pPr algn="ctr"/>
              <a:r>
                <a:rPr lang="en-IE" sz="1350">
                  <a:solidFill>
                    <a:srgbClr val="FFFF00"/>
                  </a:solidFill>
                  <a:effectLst>
                    <a:outerShdw blurRad="38100" dist="38100" dir="2700000" algn="tl">
                      <a:srgbClr val="000000">
                        <a:alpha val="43137"/>
                      </a:srgbClr>
                    </a:outerShdw>
                  </a:effectLst>
                  <a:latin typeface="Arial" panose="020B0604020202020204" pitchFamily="34" charset="0"/>
                </a:rPr>
                <a:t>OK, now we use it</a:t>
              </a:r>
              <a:endParaRPr lang="en-IE" sz="1350">
                <a:solidFill>
                  <a:srgbClr val="FFFF00"/>
                </a:solidFill>
                <a:effectLst>
                  <a:outerShdw blurRad="38100" dist="38100" dir="2700000" algn="tl">
                    <a:srgbClr val="000000">
                      <a:alpha val="43137"/>
                    </a:srgbClr>
                  </a:outerShdw>
                </a:effectLst>
              </a:endParaRPr>
            </a:p>
          </p:txBody>
        </p:sp>
        <p:cxnSp>
          <p:nvCxnSpPr>
            <p:cNvPr id="27" name="Straight Arrow Connector 26">
              <a:extLst>
                <a:ext uri="{FF2B5EF4-FFF2-40B4-BE49-F238E27FC236}">
                  <a16:creationId xmlns:a16="http://schemas.microsoft.com/office/drawing/2014/main" id="{E754E629-CDB7-EF84-7E78-A3C7CDDCE2D5}"/>
                </a:ext>
              </a:extLst>
            </p:cNvPr>
            <p:cNvCxnSpPr>
              <a:cxnSpLocks/>
            </p:cNvCxnSpPr>
            <p:nvPr/>
          </p:nvCxnSpPr>
          <p:spPr>
            <a:xfrm flipH="1">
              <a:off x="8657067" y="3780503"/>
              <a:ext cx="1017420" cy="227588"/>
            </a:xfrm>
            <a:prstGeom prst="straightConnector1">
              <a:avLst/>
            </a:prstGeom>
            <a:ln w="5715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0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27584" y="1340768"/>
            <a:ext cx="7772400" cy="1470025"/>
          </a:xfrm>
        </p:spPr>
        <p:txBody>
          <a:bodyPr/>
          <a:lstStyle/>
          <a:p>
            <a:pPr eaLnBrk="1" hangingPunct="1">
              <a:defRPr/>
            </a:pPr>
            <a:r>
              <a:rPr lang="en-IE" altLang="en-US"/>
              <a:t>What is competition about:</a:t>
            </a:r>
            <a:br>
              <a:rPr lang="en-IE" altLang="en-US"/>
            </a:br>
            <a:r>
              <a:rPr lang="en-IE" altLang="en-US"/>
              <a:t>Bourdieu &amp; Bernays</a:t>
            </a:r>
            <a:endParaRPr lang="en-IE" altLang="en-US" dirty="0"/>
          </a:p>
        </p:txBody>
      </p:sp>
      <p:pic>
        <p:nvPicPr>
          <p:cNvPr id="3" name="Picture 2" descr="Image result for bourdi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3356992"/>
            <a:ext cx="1812804" cy="2553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2" descr="Edward Bernays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56992"/>
            <a:ext cx="2095500" cy="2619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Pierre Bourdieu</a:t>
            </a:r>
          </a:p>
        </p:txBody>
      </p:sp>
      <p:sp>
        <p:nvSpPr>
          <p:cNvPr id="3" name="Content Placeholder 2"/>
          <p:cNvSpPr>
            <a:spLocks noGrp="1"/>
          </p:cNvSpPr>
          <p:nvPr>
            <p:ph idx="1"/>
          </p:nvPr>
        </p:nvSpPr>
        <p:spPr/>
        <p:txBody>
          <a:bodyPr/>
          <a:lstStyle/>
          <a:p>
            <a:r>
              <a:rPr lang="en-IE">
                <a:effectLst>
                  <a:outerShdw blurRad="38100" dist="38100" dir="2700000" algn="tl">
                    <a:srgbClr val="000000">
                      <a:alpha val="43137"/>
                    </a:srgbClr>
                  </a:outerShdw>
                </a:effectLst>
              </a:rPr>
              <a:t>1930 – 2002</a:t>
            </a:r>
          </a:p>
          <a:p>
            <a:r>
              <a:rPr lang="en-IE">
                <a:effectLst>
                  <a:outerShdw blurRad="38100" dist="38100" dir="2700000" algn="tl">
                    <a:srgbClr val="000000">
                      <a:alpha val="43137"/>
                    </a:srgbClr>
                  </a:outerShdw>
                </a:effectLst>
              </a:rPr>
              <a:t>Socialist, structuralist</a:t>
            </a:r>
          </a:p>
          <a:p>
            <a:r>
              <a:rPr lang="en-IE">
                <a:effectLst>
                  <a:outerShdw blurRad="38100" dist="38100" dir="2700000" algn="tl">
                    <a:srgbClr val="000000">
                      <a:alpha val="43137"/>
                    </a:srgbClr>
                  </a:outerShdw>
                </a:effectLst>
              </a:rPr>
              <a:t>“</a:t>
            </a:r>
            <a:r>
              <a:rPr lang="en-IE">
                <a:effectLst>
                  <a:outerShdw blurRad="38100" dist="38100" dir="2700000" algn="tl">
                    <a:srgbClr val="000000">
                      <a:alpha val="43137"/>
                    </a:srgbClr>
                  </a:outerShdw>
                </a:effectLst>
                <a:latin typeface="Adobe Garamond Pro" pitchFamily="18" charset="0"/>
              </a:rPr>
              <a:t>what exist in the social world are relations which exist independently of individual consciousness and will</a:t>
            </a:r>
            <a:r>
              <a:rPr lang="en-IE">
                <a:effectLst>
                  <a:outerShdw blurRad="38100" dist="38100" dir="2700000" algn="tl">
                    <a:srgbClr val="000000">
                      <a:alpha val="43137"/>
                    </a:srgbClr>
                  </a:outerShdw>
                </a:effectLst>
              </a:rPr>
              <a:t>”</a:t>
            </a:r>
          </a:p>
          <a:p>
            <a:r>
              <a:rPr lang="en-IE">
                <a:effectLst>
                  <a:outerShdw blurRad="38100" dist="38100" dir="2700000" algn="tl">
                    <a:srgbClr val="000000">
                      <a:alpha val="43137"/>
                    </a:srgbClr>
                  </a:outerShdw>
                </a:effectLst>
              </a:rPr>
              <a:t>People embody and manipulate given social structures for competitive advantage</a:t>
            </a:r>
          </a:p>
          <a:p>
            <a:pPr lvl="1"/>
            <a:r>
              <a:rPr lang="en-IE">
                <a:effectLst>
                  <a:outerShdw blurRad="38100" dist="38100" dir="2700000" algn="tl">
                    <a:srgbClr val="000000">
                      <a:alpha val="43137"/>
                    </a:srgbClr>
                  </a:outerShdw>
                </a:effectLst>
              </a:rPr>
              <a:t>By using different forms of </a:t>
            </a:r>
            <a:r>
              <a:rPr lang="en-IE">
                <a:solidFill>
                  <a:srgbClr val="92D050"/>
                </a:solidFill>
                <a:effectLst>
                  <a:outerShdw blurRad="38100" dist="38100" dir="2700000" algn="tl">
                    <a:srgbClr val="000000">
                      <a:alpha val="43137"/>
                    </a:srgbClr>
                  </a:outerShdw>
                </a:effectLst>
              </a:rPr>
              <a:t>capital</a:t>
            </a:r>
          </a:p>
          <a:p>
            <a:endParaRPr lang="en-IE">
              <a:effectLst>
                <a:outerShdw blurRad="38100" dist="38100" dir="2700000" algn="tl">
                  <a:srgbClr val="000000">
                    <a:alpha val="43137"/>
                  </a:srgbClr>
                </a:outerShdw>
              </a:effectLst>
            </a:endParaRPr>
          </a:p>
        </p:txBody>
      </p:sp>
      <p:pic>
        <p:nvPicPr>
          <p:cNvPr id="6146" name="Picture 2" descr="Image result for bourdi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196" y="11896"/>
            <a:ext cx="1812804" cy="255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562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How do we experience society?</a:t>
            </a:r>
          </a:p>
        </p:txBody>
      </p:sp>
      <p:sp>
        <p:nvSpPr>
          <p:cNvPr id="3" name="Content Placeholder 2"/>
          <p:cNvSpPr>
            <a:spLocks noGrp="1"/>
          </p:cNvSpPr>
          <p:nvPr>
            <p:ph idx="1"/>
          </p:nvPr>
        </p:nvSpPr>
        <p:spPr>
          <a:xfrm>
            <a:off x="323850" y="1124744"/>
            <a:ext cx="8820150" cy="5517232"/>
          </a:xfrm>
        </p:spPr>
        <p:txBody>
          <a:bodyPr>
            <a:normAutofit fontScale="77500" lnSpcReduction="20000"/>
          </a:bodyPr>
          <a:lstStyle/>
          <a:p>
            <a:r>
              <a:rPr lang="en-IE">
                <a:solidFill>
                  <a:srgbClr val="FFC000"/>
                </a:solidFill>
              </a:rPr>
              <a:t>Social reality </a:t>
            </a:r>
            <a:r>
              <a:rPr lang="en-IE"/>
              <a:t>= people’s understanding of social context</a:t>
            </a:r>
          </a:p>
          <a:p>
            <a:pPr lvl="2"/>
            <a:r>
              <a:rPr lang="en-IE"/>
              <a:t>“we are having an argument”</a:t>
            </a:r>
          </a:p>
          <a:p>
            <a:pPr lvl="2"/>
            <a:r>
              <a:rPr lang="en-IE"/>
              <a:t>“he is being sarcastic”</a:t>
            </a:r>
          </a:p>
          <a:p>
            <a:r>
              <a:rPr lang="en-IE">
                <a:solidFill>
                  <a:srgbClr val="FFC000"/>
                </a:solidFill>
              </a:rPr>
              <a:t>Objectivism = </a:t>
            </a:r>
            <a:r>
              <a:rPr lang="en-IE"/>
              <a:t>Social reality is objective</a:t>
            </a:r>
          </a:p>
          <a:p>
            <a:pPr lvl="1"/>
            <a:r>
              <a:rPr lang="en-IE"/>
              <a:t>Social relations are forces that impose themselves upon people, “</a:t>
            </a:r>
            <a:r>
              <a:rPr lang="en-IE">
                <a:latin typeface="Adobe Garamond Pro" pitchFamily="18" charset="0"/>
              </a:rPr>
              <a:t>irrespective of their consciousness and will</a:t>
            </a:r>
            <a:r>
              <a:rPr lang="en-IE"/>
              <a:t>” (Marx)</a:t>
            </a:r>
          </a:p>
          <a:p>
            <a:pPr lvl="2"/>
            <a:r>
              <a:rPr lang="en-IE"/>
              <a:t>EG: </a:t>
            </a:r>
            <a:r>
              <a:rPr lang="en-IE">
                <a:solidFill>
                  <a:srgbClr val="FFC000"/>
                </a:solidFill>
              </a:rPr>
              <a:t>Structuralism</a:t>
            </a:r>
          </a:p>
          <a:p>
            <a:r>
              <a:rPr lang="en-IE">
                <a:solidFill>
                  <a:srgbClr val="FFC000"/>
                </a:solidFill>
              </a:rPr>
              <a:t>Subjectivism = </a:t>
            </a:r>
            <a:r>
              <a:rPr lang="en-IE"/>
              <a:t>Social reality is what people think</a:t>
            </a:r>
          </a:p>
          <a:p>
            <a:pPr lvl="1"/>
            <a:r>
              <a:rPr lang="en-IE"/>
              <a:t>Individual acts of interpretation</a:t>
            </a:r>
          </a:p>
          <a:p>
            <a:pPr lvl="2"/>
            <a:r>
              <a:rPr lang="en-IE"/>
              <a:t>EG: </a:t>
            </a:r>
            <a:r>
              <a:rPr lang="en-IE">
                <a:solidFill>
                  <a:srgbClr val="FFC000"/>
                </a:solidFill>
              </a:rPr>
              <a:t>Post-modernism</a:t>
            </a:r>
            <a:r>
              <a:rPr lang="en-IE"/>
              <a:t>, </a:t>
            </a:r>
            <a:r>
              <a:rPr lang="en-IE">
                <a:solidFill>
                  <a:srgbClr val="FFC000"/>
                </a:solidFill>
              </a:rPr>
              <a:t>existentialism</a:t>
            </a:r>
          </a:p>
          <a:p>
            <a:r>
              <a:rPr lang="en-IE"/>
              <a:t>Bourdieu – it’s both</a:t>
            </a:r>
          </a:p>
          <a:p>
            <a:pPr lvl="1"/>
            <a:r>
              <a:rPr lang="en-IE"/>
              <a:t>“</a:t>
            </a:r>
            <a:r>
              <a:rPr lang="en-IE">
                <a:latin typeface="Adobe Garamond Pro" pitchFamily="18" charset="0"/>
              </a:rPr>
              <a:t>The absurd opposition between individual and society</a:t>
            </a:r>
            <a:r>
              <a:rPr lang="en-IE"/>
              <a:t>.”</a:t>
            </a:r>
          </a:p>
          <a:p>
            <a:pPr lvl="1"/>
            <a:r>
              <a:rPr lang="en-IE"/>
              <a:t>Social structures limit thought and action</a:t>
            </a:r>
          </a:p>
          <a:p>
            <a:pPr lvl="1"/>
            <a:r>
              <a:rPr lang="en-IE"/>
              <a:t>Mental structures guide understanding and action</a:t>
            </a:r>
          </a:p>
          <a:p>
            <a:pPr lvl="2"/>
            <a:r>
              <a:rPr lang="en-IE"/>
              <a:t>Which changes social structures</a:t>
            </a:r>
          </a:p>
          <a:p>
            <a:r>
              <a:rPr lang="en-IE"/>
              <a:t>Both are united in the </a:t>
            </a:r>
            <a:r>
              <a:rPr lang="en-IE" i="1">
                <a:solidFill>
                  <a:srgbClr val="FFC000"/>
                </a:solidFill>
              </a:rPr>
              <a:t>habitus</a:t>
            </a:r>
          </a:p>
          <a:p>
            <a:pPr lvl="1"/>
            <a:endParaRPr lang="en-IE"/>
          </a:p>
        </p:txBody>
      </p:sp>
    </p:spTree>
    <p:extLst>
      <p:ext uri="{BB962C8B-B14F-4D97-AF65-F5344CB8AC3E}">
        <p14:creationId xmlns:p14="http://schemas.microsoft.com/office/powerpoint/2010/main" val="269979868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Habitus</a:t>
            </a:r>
          </a:p>
        </p:txBody>
      </p:sp>
      <p:sp>
        <p:nvSpPr>
          <p:cNvPr id="3" name="Content Placeholder 2"/>
          <p:cNvSpPr>
            <a:spLocks noGrp="1"/>
          </p:cNvSpPr>
          <p:nvPr>
            <p:ph idx="1"/>
          </p:nvPr>
        </p:nvSpPr>
        <p:spPr/>
        <p:txBody>
          <a:bodyPr>
            <a:normAutofit fontScale="92500" lnSpcReduction="10000"/>
          </a:bodyPr>
          <a:lstStyle/>
          <a:p>
            <a:r>
              <a:rPr lang="en-IE"/>
              <a:t>Our actions are based on how we think others will respond</a:t>
            </a:r>
          </a:p>
          <a:p>
            <a:pPr lvl="1"/>
            <a:r>
              <a:rPr lang="en-IE"/>
              <a:t>Means we must have expectations</a:t>
            </a:r>
          </a:p>
          <a:p>
            <a:r>
              <a:rPr lang="en-IE"/>
              <a:t>Internalization of social limits and possibilities</a:t>
            </a:r>
          </a:p>
          <a:p>
            <a:pPr lvl="1"/>
            <a:r>
              <a:rPr lang="en-IE"/>
              <a:t>Intellectual, emotional, values, etc.</a:t>
            </a:r>
          </a:p>
          <a:p>
            <a:r>
              <a:rPr lang="en-IE"/>
              <a:t>Each person’s </a:t>
            </a:r>
            <a:r>
              <a:rPr lang="en-IE">
                <a:solidFill>
                  <a:srgbClr val="FFC000"/>
                </a:solidFill>
              </a:rPr>
              <a:t>habitus</a:t>
            </a:r>
            <a:r>
              <a:rPr lang="en-IE"/>
              <a:t> provides mental framework</a:t>
            </a:r>
          </a:p>
          <a:p>
            <a:pPr lvl="1"/>
            <a:r>
              <a:rPr lang="en-IE"/>
              <a:t>“</a:t>
            </a:r>
            <a:r>
              <a:rPr lang="en-IE">
                <a:latin typeface="Adobe Garamond Pro" pitchFamily="18" charset="0"/>
              </a:rPr>
              <a:t>the product of structure, producer of practice, and reproducer of structure</a:t>
            </a:r>
            <a:r>
              <a:rPr lang="en-IE"/>
              <a:t>”</a:t>
            </a:r>
          </a:p>
          <a:p>
            <a:pPr lvl="1"/>
            <a:r>
              <a:rPr lang="en-IE"/>
              <a:t>permits “</a:t>
            </a:r>
            <a:r>
              <a:rPr lang="en-IE">
                <a:latin typeface="Adobe Garamond Pro" pitchFamily="18" charset="0"/>
              </a:rPr>
              <a:t>regulated</a:t>
            </a:r>
            <a:r>
              <a:rPr lang="en-IE"/>
              <a:t>  </a:t>
            </a:r>
            <a:r>
              <a:rPr lang="en-IE">
                <a:latin typeface="Adobe Garamond Pro" pitchFamily="18" charset="0"/>
              </a:rPr>
              <a:t>improvisation</a:t>
            </a:r>
            <a:r>
              <a:rPr lang="en-IE"/>
              <a:t>” of social action</a:t>
            </a:r>
          </a:p>
          <a:p>
            <a:pPr lvl="1"/>
            <a:r>
              <a:rPr lang="en-IE"/>
              <a:t>Provides “</a:t>
            </a:r>
            <a:r>
              <a:rPr lang="en-IE">
                <a:latin typeface="Adobe Garamond Pro" pitchFamily="18" charset="0"/>
              </a:rPr>
              <a:t>conductorless</a:t>
            </a:r>
            <a:r>
              <a:rPr lang="en-IE"/>
              <a:t> </a:t>
            </a:r>
            <a:r>
              <a:rPr lang="en-IE">
                <a:latin typeface="Adobe Garamond Pro" pitchFamily="18" charset="0"/>
              </a:rPr>
              <a:t>orchestration”</a:t>
            </a:r>
            <a:r>
              <a:rPr lang="en-IE"/>
              <a:t> of conduct so people can interact with each other</a:t>
            </a:r>
          </a:p>
        </p:txBody>
      </p:sp>
    </p:spTree>
    <p:extLst>
      <p:ext uri="{BB962C8B-B14F-4D97-AF65-F5344CB8AC3E}">
        <p14:creationId xmlns:p14="http://schemas.microsoft.com/office/powerpoint/2010/main" val="224290820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Habitus &amp; Society</a:t>
            </a:r>
          </a:p>
        </p:txBody>
      </p:sp>
      <p:sp>
        <p:nvSpPr>
          <p:cNvPr id="3" name="Content Placeholder 2"/>
          <p:cNvSpPr>
            <a:spLocks noGrp="1"/>
          </p:cNvSpPr>
          <p:nvPr>
            <p:ph idx="1"/>
          </p:nvPr>
        </p:nvSpPr>
        <p:spPr>
          <a:xfrm>
            <a:off x="323850" y="1196752"/>
            <a:ext cx="8820150" cy="5661249"/>
          </a:xfrm>
        </p:spPr>
        <p:txBody>
          <a:bodyPr>
            <a:normAutofit fontScale="92500" lnSpcReduction="20000"/>
          </a:bodyPr>
          <a:lstStyle/>
          <a:p>
            <a:r>
              <a:rPr lang="en-IE">
                <a:effectLst>
                  <a:outerShdw blurRad="38100" dist="38100" dir="2700000" algn="tl">
                    <a:srgbClr val="000000">
                      <a:alpha val="43137"/>
                    </a:srgbClr>
                  </a:outerShdw>
                </a:effectLst>
              </a:rPr>
              <a:t>Dispositions to {Perceive – Interpret – Act}</a:t>
            </a:r>
          </a:p>
          <a:p>
            <a:pPr lvl="1"/>
            <a:r>
              <a:rPr lang="en-IE">
                <a:effectLst>
                  <a:outerShdw blurRad="38100" dist="38100" dir="2700000" algn="tl">
                    <a:srgbClr val="000000">
                      <a:alpha val="43137"/>
                    </a:srgbClr>
                  </a:outerShdw>
                </a:effectLst>
              </a:rPr>
              <a:t>Unconscious</a:t>
            </a:r>
          </a:p>
          <a:p>
            <a:pPr lvl="1"/>
            <a:r>
              <a:rPr lang="en-IE">
                <a:effectLst>
                  <a:outerShdw blurRad="38100" dist="38100" dir="2700000" algn="tl">
                    <a:srgbClr val="000000">
                      <a:alpha val="43137"/>
                    </a:srgbClr>
                  </a:outerShdw>
                </a:effectLst>
              </a:rPr>
              <a:t>Shared, but with individual variation</a:t>
            </a:r>
          </a:p>
          <a:p>
            <a:r>
              <a:rPr lang="en-IE">
                <a:effectLst>
                  <a:outerShdw blurRad="38100" dist="38100" dir="2700000" algn="tl">
                    <a:srgbClr val="000000">
                      <a:alpha val="43137"/>
                    </a:srgbClr>
                  </a:outerShdw>
                </a:effectLst>
              </a:rPr>
              <a:t>Structured by the social forces that produced it</a:t>
            </a:r>
          </a:p>
          <a:p>
            <a:pPr lvl="1"/>
            <a:r>
              <a:rPr lang="en-IE">
                <a:effectLst>
                  <a:outerShdw blurRad="38100" dist="38100" dir="2700000" algn="tl">
                    <a:srgbClr val="000000">
                      <a:alpha val="43137"/>
                    </a:srgbClr>
                  </a:outerShdw>
                </a:effectLst>
              </a:rPr>
              <a:t>Acquired through socialisation</a:t>
            </a:r>
          </a:p>
          <a:p>
            <a:pPr lvl="2"/>
            <a:r>
              <a:rPr lang="en-IE">
                <a:effectLst>
                  <a:outerShdw blurRad="38100" dist="38100" dir="2700000" algn="tl">
                    <a:srgbClr val="000000">
                      <a:alpha val="43137"/>
                    </a:srgbClr>
                  </a:outerShdw>
                </a:effectLst>
              </a:rPr>
              <a:t>Unique to each</a:t>
            </a:r>
          </a:p>
          <a:p>
            <a:pPr lvl="2"/>
            <a:r>
              <a:rPr lang="en-IE">
                <a:effectLst>
                  <a:outerShdw blurRad="38100" dist="38100" dir="2700000" algn="tl">
                    <a:srgbClr val="000000">
                      <a:alpha val="43137"/>
                    </a:srgbClr>
                  </a:outerShdw>
                </a:effectLst>
              </a:rPr>
              <a:t>Shared social conditions produce similar dispositions</a:t>
            </a:r>
          </a:p>
          <a:p>
            <a:pPr lvl="3"/>
            <a:r>
              <a:rPr lang="en-IE">
                <a:effectLst>
                  <a:outerShdw blurRad="38100" dist="38100" dir="2700000" algn="tl">
                    <a:srgbClr val="000000">
                      <a:alpha val="43137"/>
                    </a:srgbClr>
                  </a:outerShdw>
                </a:effectLst>
              </a:rPr>
              <a:t>EG: accent, dress, manners, emotions, tastes, values, ways of moving</a:t>
            </a:r>
          </a:p>
          <a:p>
            <a:r>
              <a:rPr lang="en-IE">
                <a:effectLst>
                  <a:outerShdw blurRad="38100" dist="38100" dir="2700000" algn="tl">
                    <a:srgbClr val="000000">
                      <a:alpha val="43137"/>
                    </a:srgbClr>
                  </a:outerShdw>
                </a:effectLst>
              </a:rPr>
              <a:t>The </a:t>
            </a:r>
            <a:r>
              <a:rPr lang="en-IE" i="1">
                <a:effectLst>
                  <a:outerShdw blurRad="38100" dist="38100" dir="2700000" algn="tl">
                    <a:srgbClr val="000000">
                      <a:alpha val="43137"/>
                    </a:srgbClr>
                  </a:outerShdw>
                </a:effectLst>
              </a:rPr>
              <a:t>habitus </a:t>
            </a:r>
            <a:r>
              <a:rPr lang="en-IE">
                <a:effectLst>
                  <a:outerShdw blurRad="38100" dist="38100" dir="2700000" algn="tl">
                    <a:srgbClr val="000000">
                      <a:alpha val="43137"/>
                    </a:srgbClr>
                  </a:outerShdw>
                </a:effectLst>
              </a:rPr>
              <a:t>is </a:t>
            </a:r>
            <a:r>
              <a:rPr lang="en-IE">
                <a:solidFill>
                  <a:srgbClr val="FFC000"/>
                </a:solidFill>
                <a:effectLst>
                  <a:outerShdw blurRad="38100" dist="38100" dir="2700000" algn="tl">
                    <a:srgbClr val="000000">
                      <a:alpha val="43137"/>
                    </a:srgbClr>
                  </a:outerShdw>
                </a:effectLst>
              </a:rPr>
              <a:t>objectified</a:t>
            </a:r>
            <a:r>
              <a:rPr lang="en-IE">
                <a:effectLst>
                  <a:outerShdw blurRad="38100" dist="38100" dir="2700000" algn="tl">
                    <a:srgbClr val="000000">
                      <a:alpha val="43137"/>
                    </a:srgbClr>
                  </a:outerShdw>
                </a:effectLst>
              </a:rPr>
              <a:t> in the world</a:t>
            </a:r>
          </a:p>
          <a:p>
            <a:pPr lvl="1"/>
            <a:r>
              <a:rPr lang="en-IE">
                <a:effectLst>
                  <a:outerShdw blurRad="38100" dist="38100" dir="2700000" algn="tl">
                    <a:srgbClr val="000000">
                      <a:alpha val="43137"/>
                    </a:srgbClr>
                  </a:outerShdw>
                </a:effectLst>
              </a:rPr>
              <a:t>Material construction</a:t>
            </a:r>
          </a:p>
          <a:p>
            <a:pPr lvl="2"/>
            <a:r>
              <a:rPr lang="en-IE">
                <a:effectLst>
                  <a:outerShdw blurRad="38100" dist="38100" dir="2700000" algn="tl">
                    <a:srgbClr val="000000">
                      <a:alpha val="43137"/>
                    </a:srgbClr>
                  </a:outerShdw>
                </a:effectLst>
              </a:rPr>
              <a:t>Eg: buildings, clothing, food</a:t>
            </a:r>
          </a:p>
          <a:p>
            <a:pPr lvl="1"/>
            <a:r>
              <a:rPr lang="en-IE">
                <a:effectLst>
                  <a:outerShdw blurRad="38100" dist="38100" dir="2700000" algn="tl">
                    <a:srgbClr val="000000">
                      <a:alpha val="43137"/>
                    </a:srgbClr>
                  </a:outerShdw>
                </a:effectLst>
              </a:rPr>
              <a:t>Empirical behaviour</a:t>
            </a:r>
          </a:p>
          <a:p>
            <a:pPr lvl="2"/>
            <a:r>
              <a:rPr lang="en-IE">
                <a:effectLst>
                  <a:outerShdw blurRad="38100" dist="38100" dir="2700000" algn="tl">
                    <a:srgbClr val="000000">
                      <a:alpha val="43137"/>
                    </a:srgbClr>
                  </a:outerShdw>
                </a:effectLst>
              </a:rPr>
              <a:t>EG: speech, patterns of movement</a:t>
            </a:r>
          </a:p>
          <a:p>
            <a:r>
              <a:rPr lang="en-IE">
                <a:effectLst>
                  <a:outerShdw blurRad="38100" dist="38100" dir="2700000" algn="tl">
                    <a:srgbClr val="000000">
                      <a:alpha val="43137"/>
                    </a:srgbClr>
                  </a:outerShdw>
                </a:effectLst>
              </a:rPr>
              <a:t>“</a:t>
            </a:r>
            <a:r>
              <a:rPr lang="en-IE">
                <a:effectLst>
                  <a:outerShdw blurRad="38100" dist="38100" dir="2700000" algn="tl">
                    <a:srgbClr val="000000">
                      <a:alpha val="43137"/>
                    </a:srgbClr>
                  </a:outerShdw>
                </a:effectLst>
                <a:latin typeface="Adobe Garamond Pro" pitchFamily="18" charset="0"/>
              </a:rPr>
              <a:t>Habitus produces individual and collective practices</a:t>
            </a:r>
            <a:r>
              <a:rPr lang="en-IE">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791917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Field</a:t>
            </a:r>
          </a:p>
        </p:txBody>
      </p:sp>
      <p:sp>
        <p:nvSpPr>
          <p:cNvPr id="3" name="Content Placeholder 2"/>
          <p:cNvSpPr>
            <a:spLocks noGrp="1"/>
          </p:cNvSpPr>
          <p:nvPr>
            <p:ph idx="1"/>
          </p:nvPr>
        </p:nvSpPr>
        <p:spPr>
          <a:xfrm>
            <a:off x="323850" y="908721"/>
            <a:ext cx="8820150" cy="5949280"/>
          </a:xfrm>
        </p:spPr>
        <p:txBody>
          <a:bodyPr>
            <a:normAutofit fontScale="92500" lnSpcReduction="10000"/>
          </a:bodyPr>
          <a:lstStyle/>
          <a:p>
            <a:r>
              <a:rPr lang="en-IE"/>
              <a:t>Area of social life</a:t>
            </a:r>
          </a:p>
          <a:p>
            <a:pPr lvl="1"/>
            <a:r>
              <a:rPr lang="en-IE"/>
              <a:t>Science, religion, business, sport, politics, dating, etc</a:t>
            </a:r>
          </a:p>
          <a:p>
            <a:r>
              <a:rPr lang="en-IE"/>
              <a:t>Each field has its own way of doing things</a:t>
            </a:r>
          </a:p>
          <a:p>
            <a:pPr lvl="1"/>
            <a:r>
              <a:rPr lang="en-IE"/>
              <a:t>Customs, rules, norms</a:t>
            </a:r>
          </a:p>
          <a:p>
            <a:pPr lvl="2"/>
            <a:r>
              <a:rPr lang="en-IE"/>
              <a:t>Encoded in the </a:t>
            </a:r>
            <a:r>
              <a:rPr lang="en-IE" i="1"/>
              <a:t>habitus</a:t>
            </a:r>
          </a:p>
          <a:p>
            <a:pPr lvl="1"/>
            <a:r>
              <a:rPr lang="en-IE"/>
              <a:t>Therefore requires minimal knowledge to participate</a:t>
            </a:r>
          </a:p>
          <a:p>
            <a:r>
              <a:rPr lang="en-IE"/>
              <a:t>Competitive</a:t>
            </a:r>
          </a:p>
          <a:p>
            <a:pPr lvl="1"/>
            <a:r>
              <a:rPr lang="en-IE"/>
              <a:t>Participants seek to preserve or change their position within it</a:t>
            </a:r>
          </a:p>
          <a:p>
            <a:pPr lvl="1"/>
            <a:r>
              <a:rPr lang="en-IE"/>
              <a:t>Use the </a:t>
            </a:r>
            <a:r>
              <a:rPr lang="en-IE" i="1"/>
              <a:t>habitus</a:t>
            </a:r>
            <a:r>
              <a:rPr lang="en-IE"/>
              <a:t> to plan and act</a:t>
            </a:r>
          </a:p>
          <a:p>
            <a:r>
              <a:rPr lang="en-IE"/>
              <a:t>Autopoietic system</a:t>
            </a:r>
          </a:p>
          <a:p>
            <a:pPr lvl="1"/>
            <a:r>
              <a:rPr lang="en-IE"/>
              <a:t>Tends to maintain current structure</a:t>
            </a:r>
          </a:p>
          <a:p>
            <a:pPr lvl="1"/>
            <a:r>
              <a:rPr lang="en-IE"/>
              <a:t>Improving position often requires changing it</a:t>
            </a:r>
          </a:p>
          <a:p>
            <a:endParaRPr lang="en-IE"/>
          </a:p>
          <a:p>
            <a:endParaRPr lang="en-IE"/>
          </a:p>
        </p:txBody>
      </p:sp>
    </p:spTree>
    <p:extLst>
      <p:ext uri="{BB962C8B-B14F-4D97-AF65-F5344CB8AC3E}">
        <p14:creationId xmlns:p14="http://schemas.microsoft.com/office/powerpoint/2010/main" val="162827358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The Forms of Capital (1986)</a:t>
            </a:r>
          </a:p>
        </p:txBody>
      </p:sp>
      <p:sp>
        <p:nvSpPr>
          <p:cNvPr id="3" name="Content Placeholder 2"/>
          <p:cNvSpPr>
            <a:spLocks noGrp="1"/>
          </p:cNvSpPr>
          <p:nvPr>
            <p:ph idx="1"/>
          </p:nvPr>
        </p:nvSpPr>
        <p:spPr>
          <a:xfrm>
            <a:off x="323850" y="1124744"/>
            <a:ext cx="8820150" cy="5733256"/>
          </a:xfrm>
        </p:spPr>
        <p:txBody>
          <a:bodyPr>
            <a:normAutofit fontScale="85000" lnSpcReduction="10000"/>
          </a:bodyPr>
          <a:lstStyle/>
          <a:p>
            <a:r>
              <a:rPr lang="en-IE">
                <a:solidFill>
                  <a:srgbClr val="FFC000"/>
                </a:solidFill>
              </a:rPr>
              <a:t>Capital</a:t>
            </a:r>
            <a:r>
              <a:rPr lang="en-IE"/>
              <a:t> = </a:t>
            </a:r>
            <a:r>
              <a:rPr lang="en-IE" sz="3000"/>
              <a:t>any resource useable for social advantage</a:t>
            </a:r>
          </a:p>
          <a:p>
            <a:pPr marL="514350" indent="-514350">
              <a:buFont typeface="+mj-lt"/>
              <a:buAutoNum type="arabicPeriod"/>
            </a:pPr>
            <a:r>
              <a:rPr lang="en-IE">
                <a:solidFill>
                  <a:srgbClr val="FFC000"/>
                </a:solidFill>
              </a:rPr>
              <a:t>Economic</a:t>
            </a:r>
            <a:r>
              <a:rPr lang="en-IE"/>
              <a:t> </a:t>
            </a:r>
            <a:r>
              <a:rPr lang="en-IE">
                <a:solidFill>
                  <a:srgbClr val="FFC000"/>
                </a:solidFill>
              </a:rPr>
              <a:t>capital</a:t>
            </a:r>
          </a:p>
          <a:p>
            <a:pPr marL="914400" lvl="1" indent="-514350"/>
            <a:r>
              <a:rPr lang="en-IE"/>
              <a:t>Property, money, financial assets</a:t>
            </a:r>
          </a:p>
          <a:p>
            <a:pPr marL="514350" indent="-514350">
              <a:buFont typeface="+mj-lt"/>
              <a:buAutoNum type="arabicPeriod"/>
            </a:pPr>
            <a:r>
              <a:rPr lang="en-IE">
                <a:solidFill>
                  <a:srgbClr val="FFC000"/>
                </a:solidFill>
              </a:rPr>
              <a:t>Cultural</a:t>
            </a:r>
            <a:r>
              <a:rPr lang="en-IE"/>
              <a:t> </a:t>
            </a:r>
            <a:r>
              <a:rPr lang="en-IE">
                <a:solidFill>
                  <a:srgbClr val="FFC000"/>
                </a:solidFill>
              </a:rPr>
              <a:t>capital</a:t>
            </a:r>
            <a:endParaRPr lang="en-IE"/>
          </a:p>
          <a:p>
            <a:pPr marL="914400" lvl="1" indent="-514350"/>
            <a:r>
              <a:rPr lang="en-IE"/>
              <a:t>Scarce symbolic goods (eg: university degree), skills (eg: dancing), titles (eg: influencer)</a:t>
            </a:r>
          </a:p>
          <a:p>
            <a:pPr marL="514350" indent="-514350">
              <a:buFont typeface="+mj-lt"/>
              <a:buAutoNum type="arabicPeriod"/>
            </a:pPr>
            <a:r>
              <a:rPr lang="en-IE">
                <a:solidFill>
                  <a:srgbClr val="FFC000"/>
                </a:solidFill>
              </a:rPr>
              <a:t>Social</a:t>
            </a:r>
            <a:r>
              <a:rPr lang="en-IE"/>
              <a:t> </a:t>
            </a:r>
            <a:r>
              <a:rPr lang="en-IE">
                <a:solidFill>
                  <a:srgbClr val="FFC000"/>
                </a:solidFill>
              </a:rPr>
              <a:t>capital</a:t>
            </a:r>
            <a:endParaRPr lang="en-IE"/>
          </a:p>
          <a:p>
            <a:pPr marL="914400" lvl="1" indent="-514350"/>
            <a:r>
              <a:rPr lang="en-IE"/>
              <a:t>Resources by virtue of membership of a group</a:t>
            </a:r>
          </a:p>
          <a:p>
            <a:pPr marL="514350" indent="-514350">
              <a:buFont typeface="+mj-lt"/>
              <a:buAutoNum type="arabicPeriod"/>
            </a:pPr>
            <a:r>
              <a:rPr lang="en-IE">
                <a:solidFill>
                  <a:srgbClr val="FFC000"/>
                </a:solidFill>
              </a:rPr>
              <a:t>Symbolic</a:t>
            </a:r>
            <a:r>
              <a:rPr lang="en-IE"/>
              <a:t> </a:t>
            </a:r>
            <a:r>
              <a:rPr lang="en-IE">
                <a:solidFill>
                  <a:srgbClr val="FFC000"/>
                </a:solidFill>
              </a:rPr>
              <a:t>capital</a:t>
            </a:r>
            <a:endParaRPr lang="en-IE"/>
          </a:p>
          <a:p>
            <a:pPr marL="857250" lvl="1" indent="-457200"/>
            <a:r>
              <a:rPr lang="en-IE"/>
              <a:t>Usable status or prestige</a:t>
            </a:r>
          </a:p>
          <a:p>
            <a:pPr marL="1257300" lvl="2" indent="-457200"/>
            <a:r>
              <a:rPr lang="en-IE"/>
              <a:t>EG: sports person using sporting past to get job on TV</a:t>
            </a:r>
          </a:p>
          <a:p>
            <a:pPr marL="857250" lvl="1" indent="-457200"/>
            <a:r>
              <a:rPr lang="en-IE"/>
              <a:t>Arbitrary</a:t>
            </a:r>
          </a:p>
          <a:p>
            <a:pPr marL="457200" indent="-457200"/>
            <a:r>
              <a:rPr lang="en-IE"/>
              <a:t>Fields involve competition for, and production of, capital</a:t>
            </a:r>
          </a:p>
          <a:p>
            <a:endParaRPr lang="en-IE"/>
          </a:p>
        </p:txBody>
      </p:sp>
    </p:spTree>
    <p:extLst>
      <p:ext uri="{BB962C8B-B14F-4D97-AF65-F5344CB8AC3E}">
        <p14:creationId xmlns:p14="http://schemas.microsoft.com/office/powerpoint/2010/main" val="227405958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Converting Capital</a:t>
            </a:r>
          </a:p>
        </p:txBody>
      </p:sp>
      <p:sp>
        <p:nvSpPr>
          <p:cNvPr id="3" name="Content Placeholder 2"/>
          <p:cNvSpPr>
            <a:spLocks noGrp="1"/>
          </p:cNvSpPr>
          <p:nvPr>
            <p:ph idx="1"/>
          </p:nvPr>
        </p:nvSpPr>
        <p:spPr/>
        <p:txBody>
          <a:bodyPr>
            <a:normAutofit lnSpcReduction="10000"/>
          </a:bodyPr>
          <a:lstStyle/>
          <a:p>
            <a:pPr marL="342900" lvl="1" indent="-342900">
              <a:buFont typeface="Arial" charset="0"/>
              <a:buChar char="•"/>
            </a:pPr>
            <a:r>
              <a:rPr lang="en-IE"/>
              <a:t>Capital can be converted between forms, eg:</a:t>
            </a:r>
          </a:p>
          <a:p>
            <a:pPr marL="742950" lvl="2" indent="-342900"/>
            <a:r>
              <a:rPr lang="en-IE"/>
              <a:t>Millionaire gets honored for donating to the arts</a:t>
            </a:r>
          </a:p>
          <a:p>
            <a:pPr marL="1200150" lvl="3" indent="-342900"/>
            <a:r>
              <a:rPr lang="en-IE"/>
              <a:t>Has received symbolic capital by converting economic capital into cultural capital</a:t>
            </a:r>
          </a:p>
          <a:p>
            <a:pPr marL="742950" lvl="2" indent="-342900"/>
            <a:r>
              <a:rPr lang="en-IE"/>
              <a:t>Instagram influencer</a:t>
            </a:r>
          </a:p>
          <a:p>
            <a:pPr marL="1200150" lvl="3" indent="-342900"/>
            <a:r>
              <a:rPr lang="en-IE"/>
              <a:t>Produces cultural capital to gain social capital (followers) which is converted into economic capital (sponsors, advertisers)</a:t>
            </a:r>
          </a:p>
          <a:p>
            <a:pPr marL="342900" lvl="1" indent="-342900"/>
            <a:r>
              <a:rPr lang="en-IE"/>
              <a:t>Capital can be </a:t>
            </a:r>
            <a:r>
              <a:rPr lang="en-IE">
                <a:solidFill>
                  <a:srgbClr val="FFC000"/>
                </a:solidFill>
              </a:rPr>
              <a:t>objectified</a:t>
            </a:r>
          </a:p>
          <a:p>
            <a:pPr marL="742950" lvl="2" indent="-342900"/>
            <a:r>
              <a:rPr lang="en-IE"/>
              <a:t>EG: museum, laboratory, book, medal, cash</a:t>
            </a:r>
          </a:p>
          <a:p>
            <a:pPr marL="342900" lvl="1" indent="-342900"/>
            <a:r>
              <a:rPr lang="en-IE"/>
              <a:t>Capital can be </a:t>
            </a:r>
            <a:r>
              <a:rPr lang="en-IE">
                <a:solidFill>
                  <a:srgbClr val="FFC000"/>
                </a:solidFill>
              </a:rPr>
              <a:t>embodied</a:t>
            </a:r>
          </a:p>
          <a:p>
            <a:pPr marL="742950" lvl="2" indent="-342900"/>
            <a:r>
              <a:rPr lang="en-IE"/>
              <a:t>As the </a:t>
            </a:r>
            <a:r>
              <a:rPr lang="en-IE" i="1"/>
              <a:t>habitus</a:t>
            </a:r>
          </a:p>
          <a:p>
            <a:pPr marL="742950" lvl="2" indent="-342900"/>
            <a:r>
              <a:rPr lang="en-IE"/>
              <a:t>Physicality – tone of voice, body language, lifestyle choices, etc.</a:t>
            </a:r>
          </a:p>
          <a:p>
            <a:pPr marL="342900" lvl="1" indent="-342900"/>
            <a:endParaRPr lang="en-IE"/>
          </a:p>
          <a:p>
            <a:endParaRPr lang="en-IE"/>
          </a:p>
        </p:txBody>
      </p:sp>
    </p:spTree>
    <p:extLst>
      <p:ext uri="{BB962C8B-B14F-4D97-AF65-F5344CB8AC3E}">
        <p14:creationId xmlns:p14="http://schemas.microsoft.com/office/powerpoint/2010/main" val="371359425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Misrecognition</a:t>
            </a:r>
          </a:p>
        </p:txBody>
      </p:sp>
      <p:sp>
        <p:nvSpPr>
          <p:cNvPr id="3" name="Content Placeholder 2"/>
          <p:cNvSpPr>
            <a:spLocks noGrp="1"/>
          </p:cNvSpPr>
          <p:nvPr>
            <p:ph idx="1"/>
          </p:nvPr>
        </p:nvSpPr>
        <p:spPr>
          <a:xfrm>
            <a:off x="323850" y="1268761"/>
            <a:ext cx="8820150" cy="5589240"/>
          </a:xfrm>
        </p:spPr>
        <p:txBody>
          <a:bodyPr>
            <a:normAutofit fontScale="92500" lnSpcReduction="10000"/>
          </a:bodyPr>
          <a:lstStyle/>
          <a:p>
            <a:r>
              <a:rPr lang="en-IE"/>
              <a:t>Symbolic capital is:</a:t>
            </a:r>
          </a:p>
          <a:p>
            <a:pPr lvl="1"/>
            <a:r>
              <a:rPr lang="en-IE"/>
              <a:t>Attributing virtue to other forms of capital</a:t>
            </a:r>
          </a:p>
          <a:p>
            <a:pPr lvl="1"/>
            <a:r>
              <a:rPr lang="en-IE"/>
              <a:t>Giving social status to owners of that capital</a:t>
            </a:r>
          </a:p>
          <a:p>
            <a:r>
              <a:rPr lang="en-IE"/>
              <a:t>Requires </a:t>
            </a:r>
            <a:r>
              <a:rPr lang="en-IE">
                <a:solidFill>
                  <a:srgbClr val="FFC000"/>
                </a:solidFill>
              </a:rPr>
              <a:t>misrecognition</a:t>
            </a:r>
          </a:p>
          <a:p>
            <a:pPr lvl="1"/>
            <a:r>
              <a:rPr lang="en-IE"/>
              <a:t>Contingent values seen as inherent</a:t>
            </a:r>
          </a:p>
          <a:p>
            <a:pPr lvl="1"/>
            <a:r>
              <a:rPr lang="en-IE"/>
              <a:t>Rules of the field seen as natural</a:t>
            </a:r>
          </a:p>
          <a:p>
            <a:r>
              <a:rPr lang="en-IE"/>
              <a:t>Used to maintain unequal distribution of capital within a field</a:t>
            </a:r>
          </a:p>
          <a:p>
            <a:pPr lvl="1"/>
            <a:r>
              <a:rPr lang="en-IE"/>
              <a:t>Primary mechanism by which dominators of a field maintain their position is control of means of production of symbolic capital</a:t>
            </a:r>
          </a:p>
          <a:p>
            <a:r>
              <a:rPr lang="en-IE"/>
              <a:t>Used to produce </a:t>
            </a:r>
            <a:r>
              <a:rPr lang="en-IE">
                <a:solidFill>
                  <a:srgbClr val="FFC000"/>
                </a:solidFill>
              </a:rPr>
              <a:t>symbolic violence</a:t>
            </a:r>
          </a:p>
          <a:p>
            <a:pPr marL="0" indent="0">
              <a:buNone/>
            </a:pPr>
            <a:endParaRPr lang="en-IE"/>
          </a:p>
          <a:p>
            <a:endParaRPr lang="en-IE"/>
          </a:p>
        </p:txBody>
      </p:sp>
    </p:spTree>
    <p:extLst>
      <p:ext uri="{BB962C8B-B14F-4D97-AF65-F5344CB8AC3E}">
        <p14:creationId xmlns:p14="http://schemas.microsoft.com/office/powerpoint/2010/main" val="60573250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Summary so far</a:t>
            </a:r>
          </a:p>
        </p:txBody>
      </p:sp>
      <p:sp>
        <p:nvSpPr>
          <p:cNvPr id="3" name="Content Placeholder 2"/>
          <p:cNvSpPr>
            <a:spLocks noGrp="1"/>
          </p:cNvSpPr>
          <p:nvPr>
            <p:ph idx="1"/>
          </p:nvPr>
        </p:nvSpPr>
        <p:spPr/>
        <p:txBody>
          <a:bodyPr>
            <a:normAutofit lnSpcReduction="10000"/>
          </a:bodyPr>
          <a:lstStyle/>
          <a:p>
            <a:pPr marL="514350" lvl="1" indent="-514350">
              <a:buFont typeface="+mj-lt"/>
              <a:buAutoNum type="arabicPeriod"/>
            </a:pPr>
            <a:r>
              <a:rPr lang="en-IE">
                <a:effectLst>
                  <a:outerShdw blurRad="38100" dist="38100" dir="2700000" algn="tl">
                    <a:srgbClr val="000000">
                      <a:alpha val="43137"/>
                    </a:srgbClr>
                  </a:outerShdw>
                </a:effectLst>
              </a:rPr>
              <a:t>One’s resources (</a:t>
            </a:r>
            <a:r>
              <a:rPr lang="en-IE">
                <a:solidFill>
                  <a:srgbClr val="FFC000"/>
                </a:solidFill>
                <a:effectLst>
                  <a:outerShdw blurRad="38100" dist="38100" dir="2700000" algn="tl">
                    <a:srgbClr val="000000">
                      <a:alpha val="43137"/>
                    </a:srgbClr>
                  </a:outerShdw>
                </a:effectLst>
              </a:rPr>
              <a:t>capital</a:t>
            </a:r>
            <a:r>
              <a:rPr lang="en-IE">
                <a:effectLst>
                  <a:outerShdw blurRad="38100" dist="38100" dir="2700000" algn="tl">
                    <a:srgbClr val="000000">
                      <a:alpha val="43137"/>
                    </a:srgbClr>
                  </a:outerShdw>
                </a:effectLst>
              </a:rPr>
              <a:t>) produce a character structure (</a:t>
            </a:r>
            <a:r>
              <a:rPr lang="en-IE">
                <a:solidFill>
                  <a:srgbClr val="FFC000"/>
                </a:solidFill>
                <a:effectLst>
                  <a:outerShdw blurRad="38100" dist="38100" dir="2700000" algn="tl">
                    <a:srgbClr val="000000">
                      <a:alpha val="43137"/>
                    </a:srgbClr>
                  </a:outerShdw>
                </a:effectLst>
              </a:rPr>
              <a:t>habitus</a:t>
            </a:r>
            <a:r>
              <a:rPr lang="en-IE">
                <a:effectLst>
                  <a:outerShdw blurRad="38100" dist="38100" dir="2700000" algn="tl">
                    <a:srgbClr val="000000">
                      <a:alpha val="43137"/>
                    </a:srgbClr>
                  </a:outerShdw>
                </a:effectLst>
              </a:rPr>
              <a:t>) which generates particular patterns of behavior within particular social contexts (</a:t>
            </a:r>
            <a:r>
              <a:rPr lang="en-IE">
                <a:solidFill>
                  <a:srgbClr val="FFC000"/>
                </a:solidFill>
                <a:effectLst>
                  <a:outerShdw blurRad="38100" dist="38100" dir="2700000" algn="tl">
                    <a:srgbClr val="000000">
                      <a:alpha val="43137"/>
                    </a:srgbClr>
                  </a:outerShdw>
                </a:effectLst>
              </a:rPr>
              <a:t>fields</a:t>
            </a:r>
            <a:r>
              <a:rPr lang="en-IE">
                <a:effectLst>
                  <a:outerShdw blurRad="38100" dist="38100" dir="2700000" algn="tl">
                    <a:srgbClr val="000000">
                      <a:alpha val="43137"/>
                    </a:srgbClr>
                  </a:outerShdw>
                </a:effectLst>
              </a:rPr>
              <a:t>).</a:t>
            </a:r>
          </a:p>
          <a:p>
            <a:pPr marL="514350" lvl="1" indent="-514350">
              <a:buFont typeface="+mj-lt"/>
              <a:buAutoNum type="arabicPeriod"/>
            </a:pPr>
            <a:r>
              <a:rPr lang="en-IE">
                <a:effectLst>
                  <a:outerShdw blurRad="38100" dist="38100" dir="2700000" algn="tl">
                    <a:srgbClr val="000000">
                      <a:alpha val="43137"/>
                    </a:srgbClr>
                  </a:outerShdw>
                </a:effectLst>
              </a:rPr>
              <a:t>Capital is not fairly distributed in any field</a:t>
            </a:r>
          </a:p>
          <a:p>
            <a:pPr marL="514350" lvl="1" indent="-514350">
              <a:buFont typeface="+mj-lt"/>
              <a:buAutoNum type="arabicPeriod"/>
            </a:pPr>
            <a:r>
              <a:rPr lang="en-IE">
                <a:effectLst>
                  <a:outerShdw blurRad="38100" dist="38100" dir="2700000" algn="tl">
                    <a:srgbClr val="000000">
                      <a:alpha val="43137"/>
                    </a:srgbClr>
                  </a:outerShdw>
                </a:effectLst>
              </a:rPr>
              <a:t>Society is a collection of overlapping fields in which people compete for the various forms of capital, for control and for domination</a:t>
            </a:r>
          </a:p>
          <a:p>
            <a:pPr marL="514350" lvl="1" indent="-514350">
              <a:buFont typeface="+mj-lt"/>
              <a:buAutoNum type="arabicPeriod"/>
            </a:pPr>
            <a:r>
              <a:rPr lang="en-IE">
                <a:effectLst>
                  <a:outerShdw blurRad="38100" dist="38100" dir="2700000" algn="tl">
                    <a:srgbClr val="000000">
                      <a:alpha val="43137"/>
                    </a:srgbClr>
                  </a:outerShdw>
                </a:effectLst>
              </a:rPr>
              <a:t>Most people are mostly unconscious of </a:t>
            </a:r>
          </a:p>
          <a:p>
            <a:pPr marL="914400" lvl="2" indent="-514350"/>
            <a:r>
              <a:rPr lang="en-IE">
                <a:effectLst>
                  <a:outerShdw blurRad="38100" dist="38100" dir="2700000" algn="tl">
                    <a:srgbClr val="000000">
                      <a:alpha val="43137"/>
                    </a:srgbClr>
                  </a:outerShdw>
                </a:effectLst>
              </a:rPr>
              <a:t>Their </a:t>
            </a:r>
            <a:r>
              <a:rPr lang="en-IE" i="1">
                <a:effectLst>
                  <a:outerShdw blurRad="38100" dist="38100" dir="2700000" algn="tl">
                    <a:srgbClr val="000000">
                      <a:alpha val="43137"/>
                    </a:srgbClr>
                  </a:outerShdw>
                </a:effectLst>
              </a:rPr>
              <a:t>habitus</a:t>
            </a:r>
          </a:p>
          <a:p>
            <a:pPr marL="914400" lvl="2" indent="-514350"/>
            <a:r>
              <a:rPr lang="en-IE">
                <a:effectLst>
                  <a:outerShdw blurRad="38100" dist="38100" dir="2700000" algn="tl">
                    <a:srgbClr val="000000">
                      <a:alpha val="43137"/>
                    </a:srgbClr>
                  </a:outerShdw>
                </a:effectLst>
              </a:rPr>
              <a:t>The rules of the field</a:t>
            </a:r>
          </a:p>
          <a:p>
            <a:pPr marL="914400" lvl="2" indent="-514350"/>
            <a:r>
              <a:rPr lang="en-IE">
                <a:effectLst>
                  <a:outerShdw blurRad="38100" dist="38100" dir="2700000" algn="tl">
                    <a:srgbClr val="000000">
                      <a:alpha val="43137"/>
                    </a:srgbClr>
                  </a:outerShdw>
                </a:effectLst>
              </a:rPr>
              <a:t>How arbitrary and changeable the field is</a:t>
            </a:r>
          </a:p>
          <a:p>
            <a:pPr marL="457200" lvl="1" indent="-457200"/>
            <a:endParaRPr lang="en-IE">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750264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350C-5A3C-3A00-A156-BD327EF4C10C}"/>
              </a:ext>
            </a:extLst>
          </p:cNvPr>
          <p:cNvSpPr>
            <a:spLocks noGrp="1"/>
          </p:cNvSpPr>
          <p:nvPr>
            <p:ph type="title"/>
          </p:nvPr>
        </p:nvSpPr>
        <p:spPr/>
        <p:txBody>
          <a:bodyPr/>
          <a:lstStyle/>
          <a:p>
            <a:r>
              <a:rPr lang="en-IE"/>
              <a:t>Hype Cycle 2024</a:t>
            </a:r>
          </a:p>
        </p:txBody>
      </p:sp>
      <p:sp>
        <p:nvSpPr>
          <p:cNvPr id="3" name="Content Placeholder 2">
            <a:extLst>
              <a:ext uri="{FF2B5EF4-FFF2-40B4-BE49-F238E27FC236}">
                <a16:creationId xmlns:a16="http://schemas.microsoft.com/office/drawing/2014/main" id="{2AB9D8B2-9D7F-C63E-4653-AF62D3FAE4E6}"/>
              </a:ext>
            </a:extLst>
          </p:cNvPr>
          <p:cNvSpPr>
            <a:spLocks noGrp="1"/>
          </p:cNvSpPr>
          <p:nvPr>
            <p:ph idx="1"/>
          </p:nvPr>
        </p:nvSpPr>
        <p:spPr/>
        <p:txBody>
          <a:bodyPr/>
          <a:lstStyle/>
          <a:p>
            <a:endParaRPr lang="en-IE"/>
          </a:p>
        </p:txBody>
      </p:sp>
      <p:pic>
        <p:nvPicPr>
          <p:cNvPr id="1028" name="Picture 4" descr="TAAP on LinkedIn: Gartner recent Hype Cycle - 2024 Digital workplace is  packed with vaule…">
            <a:extLst>
              <a:ext uri="{FF2B5EF4-FFF2-40B4-BE49-F238E27FC236}">
                <a16:creationId xmlns:a16="http://schemas.microsoft.com/office/drawing/2014/main" id="{96407498-ED8C-AC6D-9F7B-8E4816196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13" y="1195388"/>
            <a:ext cx="8843627"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58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Wrong habitus</a:t>
            </a:r>
          </a:p>
        </p:txBody>
      </p:sp>
      <p:sp>
        <p:nvSpPr>
          <p:cNvPr id="3" name="Content Placeholder 2"/>
          <p:cNvSpPr>
            <a:spLocks noGrp="1"/>
          </p:cNvSpPr>
          <p:nvPr>
            <p:ph idx="1"/>
          </p:nvPr>
        </p:nvSpPr>
        <p:spPr/>
        <p:txBody>
          <a:bodyPr/>
          <a:lstStyle/>
          <a:p>
            <a:endParaRPr lang="en-IE"/>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68760"/>
            <a:ext cx="3672408" cy="55086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ostum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59148"/>
            <a:ext cx="3600400" cy="540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36445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Right habitus</a:t>
            </a:r>
          </a:p>
        </p:txBody>
      </p:sp>
      <p:sp>
        <p:nvSpPr>
          <p:cNvPr id="3" name="Content Placeholder 2"/>
          <p:cNvSpPr>
            <a:spLocks noGrp="1"/>
          </p:cNvSpPr>
          <p:nvPr>
            <p:ph idx="1"/>
          </p:nvPr>
        </p:nvSpPr>
        <p:spPr>
          <a:xfrm>
            <a:off x="36412" y="1362769"/>
            <a:ext cx="8820150" cy="5445125"/>
          </a:xfrm>
        </p:spPr>
        <p:txBody>
          <a:bodyPr/>
          <a:lstStyle/>
          <a:p>
            <a:endParaRPr lang="en-IE"/>
          </a:p>
        </p:txBody>
      </p:sp>
      <p:pic>
        <p:nvPicPr>
          <p:cNvPr id="8196" name="Picture 4" descr="Image result for fashio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4402" y="1443185"/>
            <a:ext cx="2334529" cy="43119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27" y="1434678"/>
            <a:ext cx="2537386" cy="41903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biker ga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8906" y="4580438"/>
            <a:ext cx="3717656" cy="208910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marilyn man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0626" y="1434678"/>
            <a:ext cx="3563888" cy="267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9668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Edward Bernays</a:t>
            </a:r>
          </a:p>
        </p:txBody>
      </p:sp>
      <p:sp>
        <p:nvSpPr>
          <p:cNvPr id="3" name="Content Placeholder 2"/>
          <p:cNvSpPr>
            <a:spLocks noGrp="1"/>
          </p:cNvSpPr>
          <p:nvPr>
            <p:ph idx="1"/>
          </p:nvPr>
        </p:nvSpPr>
        <p:spPr>
          <a:xfrm>
            <a:off x="323850" y="1196753"/>
            <a:ext cx="8820150" cy="5661248"/>
          </a:xfrm>
        </p:spPr>
        <p:txBody>
          <a:bodyPr>
            <a:normAutofit fontScale="92500" lnSpcReduction="20000"/>
          </a:bodyPr>
          <a:lstStyle/>
          <a:p>
            <a:r>
              <a:rPr lang="en-IE">
                <a:effectLst>
                  <a:outerShdw blurRad="38100" dist="38100" dir="2700000" algn="tl">
                    <a:srgbClr val="000000">
                      <a:alpha val="43137"/>
                    </a:srgbClr>
                  </a:outerShdw>
                </a:effectLst>
              </a:rPr>
              <a:t>Nephew of Freud</a:t>
            </a:r>
          </a:p>
          <a:p>
            <a:r>
              <a:rPr lang="en-IE">
                <a:effectLst>
                  <a:outerShdw blurRad="38100" dist="38100" dir="2700000" algn="tl">
                    <a:srgbClr val="000000">
                      <a:alpha val="43137"/>
                    </a:srgbClr>
                  </a:outerShdw>
                </a:effectLst>
              </a:rPr>
              <a:t>“The father of modern advertising”</a:t>
            </a:r>
          </a:p>
          <a:p>
            <a:r>
              <a:rPr lang="en-IE">
                <a:effectLst>
                  <a:outerShdw blurRad="38100" dist="38100" dir="2700000" algn="tl">
                    <a:srgbClr val="000000">
                      <a:alpha val="43137"/>
                    </a:srgbClr>
                  </a:outerShdw>
                </a:effectLst>
              </a:rPr>
              <a:t>People are </a:t>
            </a:r>
          </a:p>
          <a:p>
            <a:pPr lvl="1"/>
            <a:r>
              <a:rPr lang="en-IE">
                <a:effectLst>
                  <a:outerShdw blurRad="38100" dist="38100" dir="2700000" algn="tl">
                    <a:srgbClr val="000000">
                      <a:alpha val="43137"/>
                    </a:srgbClr>
                  </a:outerShdw>
                </a:effectLst>
              </a:rPr>
              <a:t>Irrational</a:t>
            </a:r>
          </a:p>
          <a:p>
            <a:pPr lvl="1"/>
            <a:r>
              <a:rPr lang="en-IE">
                <a:effectLst>
                  <a:outerShdw blurRad="38100" dist="38100" dir="2700000" algn="tl">
                    <a:srgbClr val="000000">
                      <a:alpha val="43137"/>
                    </a:srgbClr>
                  </a:outerShdw>
                </a:effectLst>
              </a:rPr>
              <a:t>Subject to the herd instinct (“follow the crowd”)</a:t>
            </a:r>
          </a:p>
          <a:p>
            <a:r>
              <a:rPr lang="en-IE">
                <a:effectLst>
                  <a:outerShdw blurRad="38100" dist="38100" dir="2700000" algn="tl">
                    <a:srgbClr val="000000">
                      <a:alpha val="43137"/>
                    </a:srgbClr>
                  </a:outerShdw>
                </a:effectLst>
              </a:rPr>
              <a:t>Can use psychology to manipulate them</a:t>
            </a:r>
          </a:p>
          <a:p>
            <a:pPr lvl="1">
              <a:lnSpc>
                <a:spcPct val="120000"/>
              </a:lnSpc>
            </a:pPr>
            <a:r>
              <a:rPr lang="en-IE">
                <a:effectLst>
                  <a:outerShdw blurRad="38100" dist="38100" dir="2700000" algn="tl">
                    <a:srgbClr val="000000">
                      <a:alpha val="43137"/>
                    </a:srgbClr>
                  </a:outerShdw>
                </a:effectLst>
              </a:rPr>
              <a:t>“</a:t>
            </a:r>
            <a:r>
              <a:rPr lang="en-IE">
                <a:effectLst>
                  <a:outerShdw blurRad="38100" dist="38100" dir="2700000" algn="tl">
                    <a:srgbClr val="000000">
                      <a:alpha val="43137"/>
                    </a:srgbClr>
                  </a:outerShdw>
                </a:effectLst>
                <a:latin typeface="Adobe Garamond Pro" pitchFamily="18" charset="0"/>
              </a:rPr>
              <a:t>If we understand the mechanism and motives of the group mind, it is possible to control the masses without their knowing about it</a:t>
            </a:r>
            <a:r>
              <a:rPr lang="en-IE">
                <a:effectLst>
                  <a:outerShdw blurRad="38100" dist="38100" dir="2700000" algn="tl">
                    <a:srgbClr val="000000">
                      <a:alpha val="43137"/>
                    </a:srgbClr>
                  </a:outerShdw>
                </a:effectLst>
              </a:rPr>
              <a:t>”</a:t>
            </a:r>
          </a:p>
          <a:p>
            <a:pPr lvl="1">
              <a:lnSpc>
                <a:spcPct val="120000"/>
              </a:lnSpc>
            </a:pPr>
            <a:r>
              <a:rPr lang="en-IE">
                <a:effectLst>
                  <a:outerShdw blurRad="38100" dist="38100" dir="2700000" algn="tl">
                    <a:srgbClr val="000000">
                      <a:alpha val="43137"/>
                    </a:srgbClr>
                  </a:outerShdw>
                </a:effectLst>
              </a:rPr>
              <a:t>“</a:t>
            </a:r>
            <a:r>
              <a:rPr lang="en-IE">
                <a:effectLst>
                  <a:outerShdw blurRad="38100" dist="38100" dir="2700000" algn="tl">
                    <a:srgbClr val="000000">
                      <a:alpha val="43137"/>
                    </a:srgbClr>
                  </a:outerShdw>
                </a:effectLst>
                <a:latin typeface="Adobe Garamond Pro" pitchFamily="18" charset="0"/>
              </a:rPr>
              <a:t>If you can influence the leaders, you automatically influence the group which they sway</a:t>
            </a:r>
            <a:r>
              <a:rPr lang="en-IE">
                <a:effectLst>
                  <a:outerShdw blurRad="38100" dist="38100" dir="2700000" algn="tl">
                    <a:srgbClr val="000000">
                      <a:alpha val="43137"/>
                    </a:srgbClr>
                  </a:outerShdw>
                </a:effectLst>
              </a:rPr>
              <a:t>”</a:t>
            </a:r>
          </a:p>
          <a:p>
            <a:r>
              <a:rPr lang="en-IE">
                <a:effectLst>
                  <a:outerShdw blurRad="38100" dist="38100" dir="2700000" algn="tl">
                    <a:srgbClr val="000000">
                      <a:alpha val="43137"/>
                    </a:srgbClr>
                  </a:outerShdw>
                </a:effectLst>
              </a:rPr>
              <a:t>Designed advertising and political campaigns</a:t>
            </a:r>
          </a:p>
        </p:txBody>
      </p:sp>
      <p:pic>
        <p:nvPicPr>
          <p:cNvPr id="9218" name="Picture 2" descr="Edward Bernays 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3494"/>
            <a:ext cx="20955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0132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i="1">
                <a:effectLst>
                  <a:outerShdw blurRad="38100" dist="38100" dir="2700000" algn="tl">
                    <a:srgbClr val="000000">
                      <a:alpha val="43137"/>
                    </a:srgbClr>
                  </a:outerShdw>
                </a:effectLst>
              </a:rPr>
              <a:t>Propaganda</a:t>
            </a:r>
            <a:r>
              <a:rPr lang="en-IE">
                <a:effectLst>
                  <a:outerShdw blurRad="38100" dist="38100" dir="2700000" algn="tl">
                    <a:srgbClr val="000000">
                      <a:alpha val="43137"/>
                    </a:srgbClr>
                  </a:outerShdw>
                </a:effectLst>
              </a:rPr>
              <a:t> – 1928</a:t>
            </a:r>
            <a:endParaRPr lang="en-IE"/>
          </a:p>
        </p:txBody>
      </p:sp>
      <p:sp>
        <p:nvSpPr>
          <p:cNvPr id="3" name="Content Placeholder 2"/>
          <p:cNvSpPr>
            <a:spLocks noGrp="1"/>
          </p:cNvSpPr>
          <p:nvPr>
            <p:ph idx="1"/>
          </p:nvPr>
        </p:nvSpPr>
        <p:spPr>
          <a:xfrm>
            <a:off x="323850" y="1159843"/>
            <a:ext cx="8820150" cy="5589240"/>
          </a:xfrm>
        </p:spPr>
        <p:txBody>
          <a:bodyPr>
            <a:normAutofit fontScale="85000" lnSpcReduction="10000"/>
          </a:bodyPr>
          <a:lstStyle/>
          <a:p>
            <a:r>
              <a:rPr lang="en-IE"/>
              <a:t>“</a:t>
            </a:r>
            <a:r>
              <a:rPr lang="en-IE">
                <a:latin typeface="Adobe Garamond Pro" pitchFamily="18" charset="0"/>
              </a:rPr>
              <a:t>There is no means of human communication which may not also be a means of deliberate propaganda</a:t>
            </a:r>
            <a:r>
              <a:rPr lang="en-IE"/>
              <a:t>”</a:t>
            </a:r>
          </a:p>
          <a:p>
            <a:r>
              <a:rPr lang="en-IE">
                <a:latin typeface="Adobe Garamond Pro" pitchFamily="18" charset="0"/>
              </a:rPr>
              <a:t>“As civilization has become more complex, and as the need for invisible government has been increasingly demonstrated, the technical means have been invented and developed  by which opinion may be regimented.”</a:t>
            </a:r>
          </a:p>
          <a:p>
            <a:r>
              <a:rPr lang="en-IE">
                <a:latin typeface="Adobe Garamond Pro" pitchFamily="18" charset="0"/>
              </a:rPr>
              <a:t>“Universal literacy was supposed to educate the common man.  But instead of a mind, universal literacy has given him rubber stamps inked with advertising slogans and the trivialities of the media, quite innocent of original thought. Each man's rubber stamps are the duplicates of millions of others, so that when those millions are exposed to the same stimuli, all receive identical imprints. The public gets most of its ideas in this wholesale fashion.” </a:t>
            </a:r>
          </a:p>
        </p:txBody>
      </p:sp>
    </p:spTree>
    <p:extLst>
      <p:ext uri="{BB962C8B-B14F-4D97-AF65-F5344CB8AC3E}">
        <p14:creationId xmlns:p14="http://schemas.microsoft.com/office/powerpoint/2010/main" val="126347797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Bernays Campaigns</a:t>
            </a:r>
          </a:p>
        </p:txBody>
      </p:sp>
      <p:sp>
        <p:nvSpPr>
          <p:cNvPr id="3" name="Content Placeholder 2"/>
          <p:cNvSpPr>
            <a:spLocks noGrp="1"/>
          </p:cNvSpPr>
          <p:nvPr>
            <p:ph idx="1"/>
          </p:nvPr>
        </p:nvSpPr>
        <p:spPr>
          <a:xfrm>
            <a:off x="323850" y="1268760"/>
            <a:ext cx="8820150" cy="5400600"/>
          </a:xfrm>
        </p:spPr>
        <p:txBody>
          <a:bodyPr>
            <a:normAutofit fontScale="70000" lnSpcReduction="20000"/>
          </a:bodyPr>
          <a:lstStyle/>
          <a:p>
            <a:r>
              <a:rPr lang="en-IE"/>
              <a:t>Invented </a:t>
            </a:r>
          </a:p>
          <a:p>
            <a:pPr lvl="1"/>
            <a:r>
              <a:rPr lang="en-IE"/>
              <a:t>Soap carving to sell soap</a:t>
            </a:r>
          </a:p>
          <a:p>
            <a:pPr lvl="1"/>
            <a:r>
              <a:rPr lang="en-IE"/>
              <a:t>Bacon &amp; eggs as a breakfast to increase bacon sales</a:t>
            </a:r>
          </a:p>
          <a:p>
            <a:pPr lvl="1"/>
            <a:r>
              <a:rPr lang="en-IE"/>
              <a:t>Idea that communism was anti-Christian</a:t>
            </a:r>
          </a:p>
          <a:p>
            <a:r>
              <a:rPr lang="en-IE"/>
              <a:t>Made it acceptable for women to smoke (to sell more cigarettes)</a:t>
            </a:r>
          </a:p>
          <a:p>
            <a:pPr lvl="1"/>
            <a:r>
              <a:rPr lang="en-IE"/>
              <a:t>Told them it would keep them thin</a:t>
            </a:r>
          </a:p>
          <a:p>
            <a:pPr lvl="1"/>
            <a:r>
              <a:rPr lang="en-IE"/>
              <a:t>Convinced doctors to promote cigarettes as healthy alternative to sugar</a:t>
            </a:r>
          </a:p>
          <a:p>
            <a:r>
              <a:rPr lang="en-IE"/>
              <a:t>Showed politicians how to get elected by </a:t>
            </a:r>
          </a:p>
          <a:p>
            <a:pPr lvl="1"/>
            <a:r>
              <a:rPr lang="en-IE"/>
              <a:t>Promising different (competing) policies to different groups</a:t>
            </a:r>
          </a:p>
          <a:p>
            <a:pPr lvl="1"/>
            <a:r>
              <a:rPr lang="en-IE"/>
              <a:t>Getting movie stars to support them</a:t>
            </a:r>
          </a:p>
          <a:p>
            <a:r>
              <a:rPr lang="en-IE"/>
              <a:t>Showed US black rights organisations how to accomplish political gains without triggering white violence</a:t>
            </a:r>
          </a:p>
          <a:p>
            <a:r>
              <a:rPr lang="en-IE"/>
              <a:t>Organised US war propaganda in WWII</a:t>
            </a:r>
          </a:p>
          <a:p>
            <a:r>
              <a:rPr lang="en-IE"/>
              <a:t>Taught CIA how to do effective publicity when organising coups in South America</a:t>
            </a:r>
          </a:p>
          <a:p>
            <a:endParaRPr lang="en-IE"/>
          </a:p>
          <a:p>
            <a:endParaRPr lang="en-IE"/>
          </a:p>
          <a:p>
            <a:endParaRPr lang="en-IE"/>
          </a:p>
          <a:p>
            <a:endParaRPr lang="en-IE"/>
          </a:p>
          <a:p>
            <a:pPr lvl="1"/>
            <a:endParaRPr lang="en-IE"/>
          </a:p>
        </p:txBody>
      </p:sp>
    </p:spTree>
    <p:extLst>
      <p:ext uri="{BB962C8B-B14F-4D97-AF65-F5344CB8AC3E}">
        <p14:creationId xmlns:p14="http://schemas.microsoft.com/office/powerpoint/2010/main" val="158741053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Bernays + Bordieu</a:t>
            </a:r>
          </a:p>
        </p:txBody>
      </p:sp>
      <p:sp>
        <p:nvSpPr>
          <p:cNvPr id="3" name="Content Placeholder 2"/>
          <p:cNvSpPr>
            <a:spLocks noGrp="1"/>
          </p:cNvSpPr>
          <p:nvPr>
            <p:ph idx="1"/>
          </p:nvPr>
        </p:nvSpPr>
        <p:spPr/>
        <p:txBody>
          <a:bodyPr/>
          <a:lstStyle/>
          <a:p>
            <a:r>
              <a:rPr lang="en-IE"/>
              <a:t>Advertising =</a:t>
            </a:r>
          </a:p>
          <a:p>
            <a:pPr lvl="1"/>
            <a:r>
              <a:rPr lang="en-IE"/>
              <a:t>Use of psychological techniques to produce communications which control misrecognition in order to attribute symbolic capital to economic capital</a:t>
            </a:r>
          </a:p>
          <a:p>
            <a:pPr lvl="1"/>
            <a:endParaRPr lang="en-IE"/>
          </a:p>
        </p:txBody>
      </p:sp>
      <p:grpSp>
        <p:nvGrpSpPr>
          <p:cNvPr id="5" name="Group 4"/>
          <p:cNvGrpSpPr/>
          <p:nvPr/>
        </p:nvGrpSpPr>
        <p:grpSpPr>
          <a:xfrm>
            <a:off x="2699792" y="3765864"/>
            <a:ext cx="4392488" cy="2831488"/>
            <a:chOff x="2987824" y="4077072"/>
            <a:chExt cx="3203848" cy="2286747"/>
          </a:xfrm>
        </p:grpSpPr>
        <p:pic>
          <p:nvPicPr>
            <p:cNvPr id="10242" name="Picture 2" descr="Most Expensive Sneakers - Nike Foamposite One Sole Coll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077072"/>
              <a:ext cx="3203848" cy="2286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0" y="4114006"/>
              <a:ext cx="1188132" cy="347457"/>
            </a:xfrm>
            <a:prstGeom prst="rect">
              <a:avLst/>
            </a:prstGeom>
            <a:noFill/>
          </p:spPr>
          <p:txBody>
            <a:bodyPr wrap="square" rtlCol="0">
              <a:spAutoFit/>
            </a:bodyPr>
            <a:lstStyle/>
            <a:p>
              <a:pPr algn="r"/>
              <a:r>
                <a:rPr lang="en-IE" sz="2800">
                  <a:solidFill>
                    <a:schemeClr val="accent2"/>
                  </a:solidFill>
                  <a:effectLst>
                    <a:outerShdw blurRad="38100" dist="38100" dir="2700000" algn="tl">
                      <a:srgbClr val="000000">
                        <a:alpha val="43137"/>
                      </a:srgbClr>
                    </a:outerShdw>
                  </a:effectLst>
                </a:rPr>
                <a:t>$6,000</a:t>
              </a:r>
            </a:p>
          </p:txBody>
        </p:sp>
      </p:grpSp>
    </p:spTree>
    <p:extLst>
      <p:ext uri="{BB962C8B-B14F-4D97-AF65-F5344CB8AC3E}">
        <p14:creationId xmlns:p14="http://schemas.microsoft.com/office/powerpoint/2010/main" val="79444550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a:xfrm>
            <a:off x="323850" y="5715000"/>
            <a:ext cx="8560242" cy="1143000"/>
          </a:xfrm>
        </p:spPr>
        <p:txBody>
          <a:bodyPr>
            <a:normAutofit fontScale="85000" lnSpcReduction="20000"/>
          </a:bodyPr>
          <a:lstStyle/>
          <a:p>
            <a:pPr marL="0" indent="0" algn="ctr">
              <a:buNone/>
            </a:pPr>
            <a:r>
              <a:rPr lang="en-IE">
                <a:effectLst>
                  <a:outerShdw blurRad="38100" dist="38100" dir="2700000" algn="tl">
                    <a:srgbClr val="000000">
                      <a:alpha val="43137"/>
                    </a:srgbClr>
                  </a:outerShdw>
                </a:effectLst>
                <a:latin typeface="Adobe Garamond Pro" pitchFamily="18" charset="0"/>
              </a:rPr>
              <a:t>“Its scent is like that of a bouquet of </a:t>
            </a:r>
            <a:r>
              <a:rPr lang="en-IE">
                <a:solidFill>
                  <a:schemeClr val="accent2">
                    <a:lumMod val="60000"/>
                    <a:lumOff val="40000"/>
                  </a:schemeClr>
                </a:solidFill>
                <a:effectLst>
                  <a:outerShdw blurRad="38100" dist="38100" dir="2700000" algn="tl">
                    <a:srgbClr val="000000">
                      <a:alpha val="43137"/>
                    </a:srgbClr>
                  </a:outerShdw>
                </a:effectLst>
                <a:latin typeface="Adobe Garamond Pro" pitchFamily="18" charset="0"/>
              </a:rPr>
              <a:t>abstract flowers </a:t>
            </a:r>
            <a:r>
              <a:rPr lang="en-IE">
                <a:effectLst>
                  <a:outerShdw blurRad="38100" dist="38100" dir="2700000" algn="tl">
                    <a:srgbClr val="000000">
                      <a:alpha val="43137"/>
                    </a:srgbClr>
                  </a:outerShdw>
                </a:effectLst>
                <a:latin typeface="Adobe Garamond Pro" pitchFamily="18" charset="0"/>
              </a:rPr>
              <a:t>and has a touch of </a:t>
            </a:r>
            <a:r>
              <a:rPr lang="en-IE">
                <a:solidFill>
                  <a:schemeClr val="accent2">
                    <a:lumMod val="60000"/>
                    <a:lumOff val="40000"/>
                  </a:schemeClr>
                </a:solidFill>
                <a:effectLst>
                  <a:outerShdw blurRad="38100" dist="38100" dir="2700000" algn="tl">
                    <a:srgbClr val="000000">
                      <a:alpha val="43137"/>
                    </a:srgbClr>
                  </a:outerShdw>
                </a:effectLst>
                <a:latin typeface="Adobe Garamond Pro" pitchFamily="18" charset="0"/>
              </a:rPr>
              <a:t>femininity</a:t>
            </a:r>
            <a:r>
              <a:rPr lang="en-IE">
                <a:effectLst>
                  <a:outerShdw blurRad="38100" dist="38100" dir="2700000" algn="tl">
                    <a:srgbClr val="000000">
                      <a:alpha val="43137"/>
                    </a:srgbClr>
                  </a:outerShdw>
                </a:effectLst>
                <a:latin typeface="Adobe Garamond Pro" pitchFamily="18" charset="0"/>
              </a:rPr>
              <a:t>.  The bottle is a masterpiece of </a:t>
            </a:r>
            <a:r>
              <a:rPr lang="en-IE">
                <a:solidFill>
                  <a:schemeClr val="accent2">
                    <a:lumMod val="60000"/>
                    <a:lumOff val="40000"/>
                  </a:schemeClr>
                </a:solidFill>
                <a:effectLst>
                  <a:outerShdw blurRad="38100" dist="38100" dir="2700000" algn="tl">
                    <a:srgbClr val="000000">
                      <a:alpha val="43137"/>
                    </a:srgbClr>
                  </a:outerShdw>
                </a:effectLst>
                <a:latin typeface="Adobe Garamond Pro" pitchFamily="18" charset="0"/>
              </a:rPr>
              <a:t>artwork</a:t>
            </a:r>
            <a:r>
              <a:rPr lang="en-IE">
                <a:effectLst>
                  <a:outerShdw blurRad="38100" dist="38100" dir="2700000" algn="tl">
                    <a:srgbClr val="000000">
                      <a:alpha val="43137"/>
                    </a:srgbClr>
                  </a:outerShdw>
                </a:effectLst>
                <a:latin typeface="Adobe Garamond Pro" pitchFamily="18" charset="0"/>
              </a:rPr>
              <a:t> by itself and features a </a:t>
            </a:r>
            <a:r>
              <a:rPr lang="en-IE">
                <a:solidFill>
                  <a:schemeClr val="accent2">
                    <a:lumMod val="60000"/>
                    <a:lumOff val="40000"/>
                  </a:schemeClr>
                </a:solidFill>
                <a:effectLst>
                  <a:outerShdw blurRad="38100" dist="38100" dir="2700000" algn="tl">
                    <a:srgbClr val="000000">
                      <a:alpha val="43137"/>
                    </a:srgbClr>
                  </a:outerShdw>
                </a:effectLst>
                <a:latin typeface="Adobe Garamond Pro" pitchFamily="18" charset="0"/>
              </a:rPr>
              <a:t>unique</a:t>
            </a:r>
            <a:r>
              <a:rPr lang="en-IE">
                <a:effectLst>
                  <a:outerShdw blurRad="38100" dist="38100" dir="2700000" algn="tl">
                    <a:srgbClr val="000000">
                      <a:alpha val="43137"/>
                    </a:srgbClr>
                  </a:outerShdw>
                </a:effectLst>
                <a:latin typeface="Adobe Garamond Pro" pitchFamily="18" charset="0"/>
              </a:rPr>
              <a:t> look.”</a:t>
            </a:r>
          </a:p>
        </p:txBody>
      </p:sp>
      <p:pic>
        <p:nvPicPr>
          <p:cNvPr id="11266" name="Picture 2" descr="Top 10 most expensive perfumes in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92" y="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37624"/>
            <a:ext cx="2396810" cy="584775"/>
          </a:xfrm>
          <a:prstGeom prst="rect">
            <a:avLst/>
          </a:prstGeom>
          <a:noFill/>
        </p:spPr>
        <p:txBody>
          <a:bodyPr wrap="none" rtlCol="0">
            <a:spAutoFit/>
          </a:bodyPr>
          <a:lstStyle/>
          <a:p>
            <a:r>
              <a:rPr lang="en-IE" sz="3200">
                <a:solidFill>
                  <a:schemeClr val="bg1">
                    <a:lumMod val="95000"/>
                  </a:schemeClr>
                </a:solidFill>
                <a:latin typeface="Adobe Garamond Pro" pitchFamily="18" charset="0"/>
              </a:rPr>
              <a:t>$4,500/ounce</a:t>
            </a:r>
          </a:p>
        </p:txBody>
      </p:sp>
    </p:spTree>
    <p:extLst>
      <p:ext uri="{BB962C8B-B14F-4D97-AF65-F5344CB8AC3E}">
        <p14:creationId xmlns:p14="http://schemas.microsoft.com/office/powerpoint/2010/main" val="323820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Purchasing symbolic capital</a:t>
            </a:r>
          </a:p>
        </p:txBody>
      </p:sp>
      <p:sp>
        <p:nvSpPr>
          <p:cNvPr id="3" name="Content Placeholder 2"/>
          <p:cNvSpPr>
            <a:spLocks noGrp="1"/>
          </p:cNvSpPr>
          <p:nvPr>
            <p:ph idx="1"/>
          </p:nvPr>
        </p:nvSpPr>
        <p:spPr/>
        <p:txBody>
          <a:bodyPr/>
          <a:lstStyle/>
          <a:p>
            <a:endParaRPr lang="en-IE"/>
          </a:p>
        </p:txBody>
      </p:sp>
      <p:pic>
        <p:nvPicPr>
          <p:cNvPr id="12290" name="Picture 2" descr="Image result for apple iphone store crow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1268760"/>
            <a:ext cx="8244916" cy="54966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nike t shi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51317639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0C9A3-E177-0F99-BE92-8BAB57A488EE}"/>
              </a:ext>
            </a:extLst>
          </p:cNvPr>
          <p:cNvSpPr>
            <a:spLocks noGrp="1"/>
          </p:cNvSpPr>
          <p:nvPr>
            <p:ph type="title"/>
          </p:nvPr>
        </p:nvSpPr>
        <p:spPr/>
        <p:txBody>
          <a:bodyPr/>
          <a:lstStyle/>
          <a:p>
            <a:r>
              <a:rPr lang="en-IE"/>
              <a:t>Misrecognition Experts</a:t>
            </a:r>
          </a:p>
        </p:txBody>
      </p:sp>
      <p:sp>
        <p:nvSpPr>
          <p:cNvPr id="3" name="Content Placeholder 2">
            <a:extLst>
              <a:ext uri="{FF2B5EF4-FFF2-40B4-BE49-F238E27FC236}">
                <a16:creationId xmlns:a16="http://schemas.microsoft.com/office/drawing/2014/main" id="{364937D7-66CF-48AC-A86A-5C90A06CF0C5}"/>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E14BBA67-DA6E-FE1B-2252-09B0F5AEE3F9}"/>
              </a:ext>
            </a:extLst>
          </p:cNvPr>
          <p:cNvPicPr>
            <a:picLocks noChangeAspect="1"/>
          </p:cNvPicPr>
          <p:nvPr/>
        </p:nvPicPr>
        <p:blipFill rotWithShape="1">
          <a:blip r:embed="rId2"/>
          <a:srcRect l="21651" t="10800" r="38187" b="40200"/>
          <a:stretch/>
        </p:blipFill>
        <p:spPr>
          <a:xfrm>
            <a:off x="480909" y="1179102"/>
            <a:ext cx="3672408"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60BE8E2-7AAE-871A-31F1-8F495B261192}"/>
              </a:ext>
            </a:extLst>
          </p:cNvPr>
          <p:cNvPicPr>
            <a:picLocks noChangeAspect="1"/>
          </p:cNvPicPr>
          <p:nvPr/>
        </p:nvPicPr>
        <p:blipFill rotWithShape="1">
          <a:blip r:embed="rId3"/>
          <a:srcRect l="22439" t="10484" r="37399" b="20601"/>
          <a:stretch/>
        </p:blipFill>
        <p:spPr>
          <a:xfrm>
            <a:off x="1979712" y="2564904"/>
            <a:ext cx="3672408" cy="3544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F22415F-0043-E946-AB6E-0C6304FFBD80}"/>
              </a:ext>
            </a:extLst>
          </p:cNvPr>
          <p:cNvPicPr>
            <a:picLocks noChangeAspect="1"/>
          </p:cNvPicPr>
          <p:nvPr/>
        </p:nvPicPr>
        <p:blipFill rotWithShape="1">
          <a:blip r:embed="rId4"/>
          <a:srcRect l="21651" t="10800" r="32675" b="43000"/>
          <a:stretch/>
        </p:blipFill>
        <p:spPr>
          <a:xfrm>
            <a:off x="4688845" y="1609283"/>
            <a:ext cx="4176464"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609617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a:t>Rentier Capitalism</a:t>
            </a:r>
            <a:endParaRPr lang="en-IE" dirty="0"/>
          </a:p>
        </p:txBody>
      </p:sp>
      <p:sp>
        <p:nvSpPr>
          <p:cNvPr id="3" name="Subtitle 2"/>
          <p:cNvSpPr>
            <a:spLocks noGrp="1"/>
          </p:cNvSpPr>
          <p:nvPr>
            <p:ph type="subTitle" idx="1"/>
          </p:nvPr>
        </p:nvSpPr>
        <p:spPr/>
        <p:txBody>
          <a:bodyPr/>
          <a:lstStyle/>
          <a:p>
            <a:r>
              <a:rPr lang="en-IE"/>
              <a:t>Who owns what</a:t>
            </a:r>
          </a:p>
        </p:txBody>
      </p:sp>
    </p:spTree>
    <p:extLst>
      <p:ext uri="{BB962C8B-B14F-4D97-AF65-F5344CB8AC3E}">
        <p14:creationId xmlns:p14="http://schemas.microsoft.com/office/powerpoint/2010/main" val="1205215606"/>
      </p:ext>
    </p:extLst>
  </p:cSld>
  <p:clrMapOvr>
    <a:masterClrMapping/>
  </p:clrMapOvr>
  <p:transition spd="slow" advTm="115328">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5362-121A-17F6-EB91-876D7380510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B1070B5D-28B1-A71C-307A-0C34D1894F5A}"/>
              </a:ext>
            </a:extLst>
          </p:cNvPr>
          <p:cNvSpPr>
            <a:spLocks noGrp="1"/>
          </p:cNvSpPr>
          <p:nvPr>
            <p:ph idx="1"/>
          </p:nvPr>
        </p:nvSpPr>
        <p:spPr/>
        <p:txBody>
          <a:bodyPr/>
          <a:lstStyle/>
          <a:p>
            <a:endParaRPr lang="en-IE"/>
          </a:p>
        </p:txBody>
      </p:sp>
      <p:pic>
        <p:nvPicPr>
          <p:cNvPr id="2050" name="Picture 2" descr="What Is the Gartner Hype Cycle? - WTOP News">
            <a:extLst>
              <a:ext uri="{FF2B5EF4-FFF2-40B4-BE49-F238E27FC236}">
                <a16:creationId xmlns:a16="http://schemas.microsoft.com/office/drawing/2014/main" id="{53D8867B-DE03-4D69-1C6F-6D6FC4C39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946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24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Terms</a:t>
            </a:r>
          </a:p>
        </p:txBody>
      </p:sp>
      <p:sp>
        <p:nvSpPr>
          <p:cNvPr id="3" name="Content Placeholder 2"/>
          <p:cNvSpPr>
            <a:spLocks noGrp="1"/>
          </p:cNvSpPr>
          <p:nvPr>
            <p:ph idx="1"/>
          </p:nvPr>
        </p:nvSpPr>
        <p:spPr/>
        <p:txBody>
          <a:bodyPr/>
          <a:lstStyle/>
          <a:p>
            <a:r>
              <a:rPr lang="en-IE">
                <a:solidFill>
                  <a:srgbClr val="92D050"/>
                </a:solidFill>
              </a:rPr>
              <a:t>Rent</a:t>
            </a:r>
            <a:r>
              <a:rPr lang="en-IE"/>
              <a:t> = pay for use</a:t>
            </a:r>
          </a:p>
          <a:p>
            <a:r>
              <a:rPr lang="en-IE">
                <a:solidFill>
                  <a:srgbClr val="92D050"/>
                </a:solidFill>
              </a:rPr>
              <a:t>Buy</a:t>
            </a:r>
            <a:r>
              <a:rPr lang="en-IE"/>
              <a:t> = to acquire ownership</a:t>
            </a:r>
          </a:p>
          <a:p>
            <a:r>
              <a:rPr lang="en-IE">
                <a:solidFill>
                  <a:srgbClr val="92D050"/>
                </a:solidFill>
              </a:rPr>
              <a:t>Own</a:t>
            </a:r>
            <a:r>
              <a:rPr lang="en-IE"/>
              <a:t> = to have control over as property</a:t>
            </a:r>
          </a:p>
          <a:p>
            <a:r>
              <a:rPr lang="en-IE">
                <a:solidFill>
                  <a:srgbClr val="92D050"/>
                </a:solidFill>
              </a:rPr>
              <a:t>Service</a:t>
            </a:r>
            <a:r>
              <a:rPr lang="en-IE"/>
              <a:t> = an act of helpful activity</a:t>
            </a:r>
          </a:p>
          <a:p>
            <a:endParaRPr lang="en-IE"/>
          </a:p>
          <a:p>
            <a:endParaRPr lang="en-IE"/>
          </a:p>
          <a:p>
            <a:endParaRPr lang="en-IE"/>
          </a:p>
        </p:txBody>
      </p:sp>
    </p:spTree>
    <p:extLst>
      <p:ext uri="{BB962C8B-B14F-4D97-AF65-F5344CB8AC3E}">
        <p14:creationId xmlns:p14="http://schemas.microsoft.com/office/powerpoint/2010/main" val="1061880862"/>
      </p:ext>
    </p:extLst>
  </p:cSld>
  <p:clrMapOvr>
    <a:masterClrMapping/>
  </p:clrMapOvr>
  <p:transition spd="slow" advTm="2796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a:t>Kindle</a:t>
            </a:r>
          </a:p>
        </p:txBody>
      </p:sp>
      <p:sp>
        <p:nvSpPr>
          <p:cNvPr id="3" name="Content Placeholder 2"/>
          <p:cNvSpPr>
            <a:spLocks noGrp="1"/>
          </p:cNvSpPr>
          <p:nvPr>
            <p:ph idx="1"/>
          </p:nvPr>
        </p:nvSpPr>
        <p:spPr>
          <a:xfrm>
            <a:off x="467544" y="980728"/>
            <a:ext cx="8568952" cy="5760640"/>
          </a:xfrm>
        </p:spPr>
        <p:txBody>
          <a:bodyPr>
            <a:normAutofit fontScale="85000" lnSpcReduction="10000"/>
          </a:bodyPr>
          <a:lstStyle/>
          <a:p>
            <a:r>
              <a:rPr lang="en-IE"/>
              <a:t>Books are </a:t>
            </a:r>
            <a:r>
              <a:rPr lang="en-IE">
                <a:solidFill>
                  <a:srgbClr val="92D050"/>
                </a:solidFill>
              </a:rPr>
              <a:t>tangible goods </a:t>
            </a:r>
            <a:r>
              <a:rPr lang="en-IE"/>
              <a:t>that can be owned, sold,  and passed  on without limitation</a:t>
            </a:r>
          </a:p>
          <a:p>
            <a:pPr lvl="1">
              <a:lnSpc>
                <a:spcPct val="120000"/>
              </a:lnSpc>
            </a:pPr>
            <a:r>
              <a:rPr lang="en-IE"/>
              <a:t>Jeff  Bezos, CEO of Amazon, 2002</a:t>
            </a:r>
          </a:p>
          <a:p>
            <a:pPr marL="857250" lvl="2" indent="0">
              <a:lnSpc>
                <a:spcPct val="120000"/>
              </a:lnSpc>
              <a:buNone/>
            </a:pPr>
            <a:r>
              <a:rPr lang="en-IE">
                <a:latin typeface="Adobe Caslon Pro" pitchFamily="18" charset="0"/>
              </a:rPr>
              <a:t>“When someone buys a book, they  are also buying the right to resell that book, to loan it out, or to even give it away if they want.”</a:t>
            </a:r>
          </a:p>
          <a:p>
            <a:r>
              <a:rPr lang="en-IE"/>
              <a:t>Kindle e-books are </a:t>
            </a:r>
            <a:r>
              <a:rPr lang="en-IE">
                <a:solidFill>
                  <a:srgbClr val="92D050"/>
                </a:solidFill>
              </a:rPr>
              <a:t>software</a:t>
            </a:r>
            <a:r>
              <a:rPr lang="en-IE"/>
              <a:t>, not goods</a:t>
            </a:r>
          </a:p>
          <a:p>
            <a:pPr lvl="1">
              <a:lnSpc>
                <a:spcPct val="120000"/>
              </a:lnSpc>
            </a:pPr>
            <a:r>
              <a:rPr lang="en-IE"/>
              <a:t>Amazon  Kindle Terms of Service, 2019</a:t>
            </a:r>
          </a:p>
          <a:p>
            <a:pPr marL="857250" lvl="2" indent="0">
              <a:lnSpc>
                <a:spcPct val="120000"/>
              </a:lnSpc>
              <a:buNone/>
            </a:pPr>
            <a:r>
              <a:rPr lang="en-IE">
                <a:latin typeface="Adobe Caslon Pro" pitchFamily="18" charset="0"/>
              </a:rPr>
              <a:t>“Kindle Content is licensed, not sold, to you by the Content Provider… and solely for your personal, non-commercial use…If you do not accept the terms of this Agreement, then you may not use the Kindle…We may change… or revoke your access to the Service at any time.”</a:t>
            </a:r>
          </a:p>
          <a:p>
            <a:pPr marL="857250" lvl="2" indent="0">
              <a:lnSpc>
                <a:spcPct val="120000"/>
              </a:lnSpc>
              <a:buNone/>
            </a:pPr>
            <a:endParaRPr lang="en-IE">
              <a:latin typeface="Adobe Caslon Pro" pitchFamily="18" charset="0"/>
            </a:endParaRPr>
          </a:p>
          <a:p>
            <a:pPr marL="857250" lvl="2" indent="0">
              <a:lnSpc>
                <a:spcPct val="120000"/>
              </a:lnSpc>
              <a:buNone/>
            </a:pPr>
            <a:r>
              <a:rPr lang="en-IE">
                <a:latin typeface="Adobe Caslon Pro" pitchFamily="18" charset="0"/>
              </a:rPr>
              <a:t>“You  may not sell,  rent,  lease… or otherwise assign any rights to the Digital Content or any portion of it to any third  party.”</a:t>
            </a:r>
          </a:p>
        </p:txBody>
      </p:sp>
      <p:sp>
        <p:nvSpPr>
          <p:cNvPr id="4" name="AutoShape 2" descr="Image result for googl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googl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3263621344"/>
      </p:ext>
    </p:extLst>
  </p:cSld>
  <p:clrMapOvr>
    <a:masterClrMapping/>
  </p:clrMapOvr>
  <p:transition spd="slow" advTm="118673">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The Court of Amazon 2009</a:t>
            </a:r>
          </a:p>
        </p:txBody>
      </p:sp>
      <p:sp>
        <p:nvSpPr>
          <p:cNvPr id="3" name="Content Placeholder 2"/>
          <p:cNvSpPr>
            <a:spLocks noGrp="1"/>
          </p:cNvSpPr>
          <p:nvPr>
            <p:ph idx="1"/>
          </p:nvPr>
        </p:nvSpPr>
        <p:spPr>
          <a:xfrm>
            <a:off x="457200" y="1772816"/>
            <a:ext cx="8686800" cy="5085184"/>
          </a:xfrm>
        </p:spPr>
        <p:txBody>
          <a:bodyPr>
            <a:normAutofit/>
          </a:bodyPr>
          <a:lstStyle/>
          <a:p>
            <a:r>
              <a:rPr lang="en-IE"/>
              <a:t>2009 - Gawronski v. Amazon.com</a:t>
            </a:r>
          </a:p>
          <a:p>
            <a:r>
              <a:rPr lang="en-IE"/>
              <a:t>1984, Animal Farm, others  removed from Kindles</a:t>
            </a:r>
          </a:p>
          <a:p>
            <a:pPr lvl="1"/>
            <a:r>
              <a:rPr lang="en-IE"/>
              <a:t>No warning, no explanation</a:t>
            </a:r>
          </a:p>
          <a:p>
            <a:r>
              <a:rPr lang="en-IE"/>
              <a:t>Copyright dispute</a:t>
            </a:r>
          </a:p>
          <a:p>
            <a:pPr lvl="1"/>
            <a:r>
              <a:rPr lang="en-IE"/>
              <a:t>Canada 50 years, USA 95 years</a:t>
            </a:r>
          </a:p>
          <a:p>
            <a:r>
              <a:rPr lang="en-IE"/>
              <a:t>Amazon: we won’t do it again unless ordered to do so by a court</a:t>
            </a:r>
          </a:p>
        </p:txBody>
      </p:sp>
    </p:spTree>
    <p:extLst>
      <p:ext uri="{BB962C8B-B14F-4D97-AF65-F5344CB8AC3E}">
        <p14:creationId xmlns:p14="http://schemas.microsoft.com/office/powerpoint/2010/main" val="1921548348"/>
      </p:ext>
    </p:extLst>
  </p:cSld>
  <p:clrMapOvr>
    <a:masterClrMapping/>
  </p:clrMapOvr>
  <p:transition spd="slow" advTm="71514">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The Court of Amazon 2011</a:t>
            </a:r>
          </a:p>
        </p:txBody>
      </p:sp>
      <p:sp>
        <p:nvSpPr>
          <p:cNvPr id="3" name="Content Placeholder 2"/>
          <p:cNvSpPr>
            <a:spLocks noGrp="1"/>
          </p:cNvSpPr>
          <p:nvPr>
            <p:ph idx="1"/>
          </p:nvPr>
        </p:nvSpPr>
        <p:spPr>
          <a:xfrm>
            <a:off x="457200" y="1124744"/>
            <a:ext cx="8579296" cy="5733256"/>
          </a:xfrm>
        </p:spPr>
        <p:txBody>
          <a:bodyPr>
            <a:normAutofit fontScale="70000" lnSpcReduction="20000"/>
          </a:bodyPr>
          <a:lstStyle/>
          <a:p>
            <a:pPr marL="0" indent="0">
              <a:buNone/>
            </a:pPr>
            <a:r>
              <a:rPr lang="en-IE"/>
              <a:t>2011 - Linn Nygaard looses everything</a:t>
            </a:r>
          </a:p>
          <a:p>
            <a:pPr lvl="1">
              <a:lnSpc>
                <a:spcPct val="120000"/>
              </a:lnSpc>
            </a:pPr>
            <a:r>
              <a:rPr lang="en-IE">
                <a:effectLst/>
              </a:rPr>
              <a:t>“</a:t>
            </a:r>
            <a:r>
              <a:rPr lang="en-IE">
                <a:effectLst/>
                <a:latin typeface="Adobe Caslon Pro" pitchFamily="18" charset="0"/>
              </a:rPr>
              <a:t>We have found your account is directly related to another which has been previously closed for abuse of our policies. As such, your Amazon.co.uk account has been closed and any open orders have been cancelled. Per our Conditions of Use which state in part: Amazon.co.uk and its affiliates reserve the right to refuse service, terminate accounts, remove or edit content, or cancel orders at their sole discretion. Please know that any attempt to open a new account will meet with the same action</a:t>
            </a:r>
            <a:r>
              <a:rPr lang="en-IE">
                <a:effectLst/>
              </a:rPr>
              <a:t>.”</a:t>
            </a:r>
          </a:p>
          <a:p>
            <a:pPr lvl="2">
              <a:lnSpc>
                <a:spcPct val="120000"/>
              </a:lnSpc>
            </a:pPr>
            <a:r>
              <a:rPr lang="en-IE">
                <a:effectLst/>
              </a:rPr>
              <a:t>Which other account? – won’t say</a:t>
            </a:r>
          </a:p>
          <a:p>
            <a:pPr lvl="2">
              <a:lnSpc>
                <a:spcPct val="120000"/>
              </a:lnSpc>
            </a:pPr>
            <a:r>
              <a:rPr lang="en-IE">
                <a:effectLst/>
              </a:rPr>
              <a:t>What abuses? – won’t say</a:t>
            </a:r>
          </a:p>
          <a:p>
            <a:pPr lvl="2">
              <a:lnSpc>
                <a:spcPct val="120000"/>
              </a:lnSpc>
            </a:pPr>
            <a:r>
              <a:rPr lang="en-IE">
                <a:effectLst/>
              </a:rPr>
              <a:t>Can I appeal this? – no</a:t>
            </a:r>
          </a:p>
          <a:p>
            <a:pPr lvl="1">
              <a:lnSpc>
                <a:spcPct val="120000"/>
              </a:lnSpc>
            </a:pPr>
            <a:r>
              <a:rPr lang="en-IE">
                <a:effectLst/>
              </a:rPr>
              <a:t>Result – banned from Kindle/Amazon forever</a:t>
            </a:r>
          </a:p>
          <a:p>
            <a:pPr lvl="1">
              <a:lnSpc>
                <a:spcPct val="120000"/>
              </a:lnSpc>
            </a:pPr>
            <a:r>
              <a:rPr lang="en-IE">
                <a:effectLst/>
              </a:rPr>
              <a:t>Offences?</a:t>
            </a:r>
          </a:p>
          <a:p>
            <a:pPr marL="971550" lvl="1" indent="-514350">
              <a:lnSpc>
                <a:spcPct val="120000"/>
              </a:lnSpc>
              <a:buFont typeface="+mj-lt"/>
              <a:buAutoNum type="arabicPeriod"/>
            </a:pPr>
            <a:r>
              <a:rPr lang="en-IE">
                <a:effectLst/>
              </a:rPr>
              <a:t>Gave her Kindle to her mother and bought another one?</a:t>
            </a:r>
          </a:p>
          <a:p>
            <a:pPr marL="971550" lvl="1" indent="-514350">
              <a:lnSpc>
                <a:spcPct val="120000"/>
              </a:lnSpc>
              <a:buFont typeface="+mj-lt"/>
              <a:buAutoNum type="arabicPeriod"/>
            </a:pPr>
            <a:r>
              <a:rPr lang="en-IE">
                <a:effectLst/>
              </a:rPr>
              <a:t>Purchased Kindle books from Norway using a UK address?</a:t>
            </a:r>
          </a:p>
          <a:p>
            <a:pPr marL="971550" lvl="1" indent="-514350">
              <a:lnSpc>
                <a:spcPct val="120000"/>
              </a:lnSpc>
              <a:buFont typeface="+mj-lt"/>
              <a:buAutoNum type="arabicPeriod"/>
            </a:pPr>
            <a:r>
              <a:rPr lang="en-IE">
                <a:effectLst/>
              </a:rPr>
              <a:t>Other?</a:t>
            </a:r>
          </a:p>
        </p:txBody>
      </p:sp>
    </p:spTree>
    <p:extLst>
      <p:ext uri="{BB962C8B-B14F-4D97-AF65-F5344CB8AC3E}">
        <p14:creationId xmlns:p14="http://schemas.microsoft.com/office/powerpoint/2010/main" val="2162310335"/>
      </p:ext>
    </p:extLst>
  </p:cSld>
  <p:clrMapOvr>
    <a:masterClrMapping/>
  </p:clrMapOvr>
  <p:transition spd="slow" advTm="279456">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Right to Repair</a:t>
            </a:r>
          </a:p>
        </p:txBody>
      </p:sp>
      <p:sp>
        <p:nvSpPr>
          <p:cNvPr id="3" name="Content Placeholder 2"/>
          <p:cNvSpPr>
            <a:spLocks noGrp="1"/>
          </p:cNvSpPr>
          <p:nvPr>
            <p:ph idx="1"/>
          </p:nvPr>
        </p:nvSpPr>
        <p:spPr>
          <a:xfrm>
            <a:off x="457200" y="1412776"/>
            <a:ext cx="8579296" cy="5184576"/>
          </a:xfrm>
        </p:spPr>
        <p:txBody>
          <a:bodyPr>
            <a:normAutofit/>
          </a:bodyPr>
          <a:lstStyle/>
          <a:p>
            <a:r>
              <a:rPr lang="en-IE"/>
              <a:t>Any device running software is a “</a:t>
            </a:r>
            <a:r>
              <a:rPr lang="en-IE">
                <a:latin typeface="Adobe Garamond Pro" panose="02020502060506020403" pitchFamily="18" charset="0"/>
              </a:rPr>
              <a:t>software device</a:t>
            </a:r>
            <a:r>
              <a:rPr lang="en-IE"/>
              <a:t>”</a:t>
            </a:r>
          </a:p>
          <a:p>
            <a:r>
              <a:rPr lang="en-IE"/>
              <a:t>Software is copyright</a:t>
            </a:r>
          </a:p>
          <a:p>
            <a:r>
              <a:rPr lang="en-IE"/>
              <a:t>You may not:</a:t>
            </a:r>
          </a:p>
          <a:p>
            <a:pPr lvl="1"/>
            <a:r>
              <a:rPr lang="en-IE"/>
              <a:t>Look at the code</a:t>
            </a:r>
          </a:p>
          <a:p>
            <a:pPr lvl="1"/>
            <a:r>
              <a:rPr lang="en-IE"/>
              <a:t>Change the code</a:t>
            </a:r>
          </a:p>
          <a:p>
            <a:pPr lvl="1"/>
            <a:r>
              <a:rPr lang="en-IE"/>
              <a:t>Make ANY changes to the device running the software</a:t>
            </a:r>
          </a:p>
        </p:txBody>
      </p:sp>
    </p:spTree>
    <p:extLst>
      <p:ext uri="{BB962C8B-B14F-4D97-AF65-F5344CB8AC3E}">
        <p14:creationId xmlns:p14="http://schemas.microsoft.com/office/powerpoint/2010/main" val="1050580605"/>
      </p:ext>
    </p:extLst>
  </p:cSld>
  <p:clrMapOvr>
    <a:masterClrMapping/>
  </p:clrMapOvr>
  <p:transition spd="slow" advTm="25621">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St Jude Medical</a:t>
            </a:r>
          </a:p>
        </p:txBody>
      </p:sp>
      <p:pic>
        <p:nvPicPr>
          <p:cNvPr id="1026" name="Picture 2" descr="Fortify Assura VR ICD, and a Quadra Assura CRT-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9944" y="1628800"/>
            <a:ext cx="2844800" cy="189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467544" y="980728"/>
            <a:ext cx="8229600"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IE"/>
          </a:p>
        </p:txBody>
      </p:sp>
      <p:pic>
        <p:nvPicPr>
          <p:cNvPr id="5" name="Picture 4"/>
          <p:cNvPicPr>
            <a:picLocks noChangeAspect="1"/>
          </p:cNvPicPr>
          <p:nvPr/>
        </p:nvPicPr>
        <p:blipFill rotWithShape="1">
          <a:blip r:embed="rId4"/>
          <a:srcRect l="10706" t="22438" r="4065" b="48031"/>
          <a:stretch/>
        </p:blipFill>
        <p:spPr>
          <a:xfrm>
            <a:off x="189856" y="4097164"/>
            <a:ext cx="8784976" cy="1711359"/>
          </a:xfrm>
          <a:prstGeom prst="rect">
            <a:avLst/>
          </a:prstGeom>
        </p:spPr>
      </p:pic>
    </p:spTree>
    <p:extLst>
      <p:ext uri="{BB962C8B-B14F-4D97-AF65-F5344CB8AC3E}">
        <p14:creationId xmlns:p14="http://schemas.microsoft.com/office/powerpoint/2010/main" val="301008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“Illegitimate” Useage</a:t>
            </a:r>
          </a:p>
        </p:txBody>
      </p:sp>
      <p:sp>
        <p:nvSpPr>
          <p:cNvPr id="3" name="Content Placeholder 2"/>
          <p:cNvSpPr>
            <a:spLocks noGrp="1"/>
          </p:cNvSpPr>
          <p:nvPr>
            <p:ph idx="1"/>
          </p:nvPr>
        </p:nvSpPr>
        <p:spPr>
          <a:xfrm>
            <a:off x="457200" y="1124744"/>
            <a:ext cx="8612882" cy="5616624"/>
          </a:xfrm>
        </p:spPr>
        <p:txBody>
          <a:bodyPr>
            <a:normAutofit fontScale="62500" lnSpcReduction="20000"/>
          </a:bodyPr>
          <a:lstStyle/>
          <a:p>
            <a:pPr>
              <a:lnSpc>
                <a:spcPct val="120000"/>
              </a:lnSpc>
            </a:pPr>
            <a:r>
              <a:rPr lang="en-IE"/>
              <a:t>John Deere Tractors - you do not own the tractor</a:t>
            </a:r>
          </a:p>
          <a:p>
            <a:pPr lvl="1">
              <a:lnSpc>
                <a:spcPct val="120000"/>
              </a:lnSpc>
            </a:pPr>
            <a:r>
              <a:rPr lang="en-IE"/>
              <a:t>You have “</a:t>
            </a:r>
            <a:r>
              <a:rPr lang="en-IE">
                <a:latin typeface="Adobe Caslon Pro" pitchFamily="18" charset="0"/>
              </a:rPr>
              <a:t>an implied licence for the life of the vehicle to operate the vehicle</a:t>
            </a:r>
            <a:r>
              <a:rPr lang="en-IE"/>
              <a:t>”</a:t>
            </a:r>
          </a:p>
          <a:p>
            <a:pPr>
              <a:lnSpc>
                <a:spcPct val="120000"/>
              </a:lnSpc>
            </a:pPr>
            <a:r>
              <a:rPr lang="en-IE"/>
              <a:t>You may not hold John Deere responsible for </a:t>
            </a:r>
            <a:r>
              <a:rPr lang="en-IE">
                <a:latin typeface="Adobe Caslon Pro" pitchFamily="18" charset="0"/>
              </a:rPr>
              <a:t>“</a:t>
            </a:r>
            <a:r>
              <a:rPr lang="en-IE">
                <a:effectLst/>
                <a:latin typeface="Adobe Caslon Pro" pitchFamily="18" charset="0"/>
              </a:rPr>
              <a:t>crop loss, lost profits, loss of goodwill, loss of use of equipment … arising from the performance or non-performance of any aspect of the software”</a:t>
            </a:r>
            <a:endParaRPr lang="en-IE">
              <a:latin typeface="Adobe Caslon Pro" pitchFamily="18" charset="0"/>
            </a:endParaRPr>
          </a:p>
          <a:p>
            <a:pPr>
              <a:lnSpc>
                <a:spcPct val="120000"/>
              </a:lnSpc>
            </a:pPr>
            <a:r>
              <a:rPr lang="en-IE"/>
              <a:t>Reasons to prevent tinkering:</a:t>
            </a:r>
          </a:p>
          <a:p>
            <a:pPr lvl="1">
              <a:lnSpc>
                <a:spcPct val="120000"/>
              </a:lnSpc>
            </a:pPr>
            <a:r>
              <a:rPr lang="en-IE"/>
              <a:t>Farmer’s don’t want to repair their own tractors, people just want to steal our secrets</a:t>
            </a:r>
          </a:p>
          <a:p>
            <a:pPr lvl="1">
              <a:lnSpc>
                <a:spcPct val="120000"/>
              </a:lnSpc>
            </a:pPr>
            <a:r>
              <a:rPr lang="en-IE"/>
              <a:t>You could use the tractor for pirating music</a:t>
            </a:r>
          </a:p>
          <a:p>
            <a:pPr lvl="1">
              <a:lnSpc>
                <a:spcPct val="120000"/>
              </a:lnSpc>
            </a:pPr>
            <a:r>
              <a:rPr lang="en-IE"/>
              <a:t>You might race the tractor on private racecourses</a:t>
            </a:r>
          </a:p>
          <a:p>
            <a:pPr lvl="1">
              <a:lnSpc>
                <a:spcPct val="120000"/>
              </a:lnSpc>
            </a:pPr>
            <a:r>
              <a:rPr lang="en-IE"/>
              <a:t>You could accidentally stop the lights turning on automatically when it rains</a:t>
            </a:r>
          </a:p>
          <a:p>
            <a:pPr lvl="1">
              <a:lnSpc>
                <a:spcPct val="120000"/>
              </a:lnSpc>
            </a:pPr>
            <a:r>
              <a:rPr lang="en-IE"/>
              <a:t>You could break the speed cap allowing teenagers to drive the tractor fast</a:t>
            </a:r>
          </a:p>
          <a:p>
            <a:pPr lvl="1">
              <a:lnSpc>
                <a:spcPct val="120000"/>
              </a:lnSpc>
            </a:pPr>
            <a:r>
              <a:rPr lang="en-IE"/>
              <a:t>You could break environmental regulations</a:t>
            </a:r>
          </a:p>
          <a:p>
            <a:pPr lvl="1">
              <a:lnSpc>
                <a:spcPct val="120000"/>
              </a:lnSpc>
            </a:pPr>
            <a:r>
              <a:rPr lang="en-IE"/>
              <a:t>You could reduce market trust in second-hand tractors</a:t>
            </a:r>
          </a:p>
          <a:p>
            <a:pPr>
              <a:lnSpc>
                <a:spcPct val="120000"/>
              </a:lnSpc>
            </a:pPr>
            <a:r>
              <a:rPr lang="en-IE"/>
              <a:t>Result – a good market in Tractor hacking software</a:t>
            </a:r>
          </a:p>
        </p:txBody>
      </p:sp>
      <p:pic>
        <p:nvPicPr>
          <p:cNvPr id="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116632"/>
            <a:ext cx="1473746" cy="110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185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Illegal Coffee</a:t>
            </a:r>
          </a:p>
        </p:txBody>
      </p:sp>
      <p:sp>
        <p:nvSpPr>
          <p:cNvPr id="3" name="Content Placeholder 2"/>
          <p:cNvSpPr>
            <a:spLocks noGrp="1"/>
          </p:cNvSpPr>
          <p:nvPr>
            <p:ph idx="1"/>
          </p:nvPr>
        </p:nvSpPr>
        <p:spPr>
          <a:xfrm>
            <a:off x="457200" y="2060848"/>
            <a:ext cx="8229600" cy="4536504"/>
          </a:xfrm>
        </p:spPr>
        <p:txBody>
          <a:bodyPr/>
          <a:lstStyle/>
          <a:p>
            <a:r>
              <a:rPr lang="en-IE">
                <a:effectLst/>
                <a:latin typeface="Adobe Caslon Pro" pitchFamily="18" charset="0"/>
              </a:rPr>
              <a:t>“To ensure the system delivers on the promise of excellent quality beverages produced simply and consistently every brew every time, we use interactive technology to help us perfectly brew all Keurig brew packs. Because of this the system will not brew unlicensed packs.”</a:t>
            </a:r>
          </a:p>
          <a:p>
            <a:endParaRPr lang="en-IE"/>
          </a:p>
        </p:txBody>
      </p:sp>
      <p:pic>
        <p:nvPicPr>
          <p:cNvPr id="1026" name="Picture 2" descr="Reusable K-cup being used in a Keur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2266" y="1"/>
            <a:ext cx="2171733" cy="16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289675"/>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It’s not your phone</a:t>
            </a:r>
          </a:p>
        </p:txBody>
      </p:sp>
      <p:sp>
        <p:nvSpPr>
          <p:cNvPr id="3" name="Content Placeholder 2"/>
          <p:cNvSpPr>
            <a:spLocks noGrp="1"/>
          </p:cNvSpPr>
          <p:nvPr>
            <p:ph idx="1"/>
          </p:nvPr>
        </p:nvSpPr>
        <p:spPr/>
        <p:txBody>
          <a:bodyPr>
            <a:normAutofit fontScale="85000" lnSpcReduction="10000"/>
          </a:bodyPr>
          <a:lstStyle/>
          <a:p>
            <a:pPr>
              <a:lnSpc>
                <a:spcPct val="110000"/>
              </a:lnSpc>
            </a:pPr>
            <a:r>
              <a:rPr lang="en-IE">
                <a:effectLst/>
              </a:rPr>
              <a:t>Phones can be </a:t>
            </a:r>
            <a:r>
              <a:rPr lang="en-IE">
                <a:solidFill>
                  <a:srgbClr val="92D050"/>
                </a:solidFill>
                <a:effectLst/>
              </a:rPr>
              <a:t>locked</a:t>
            </a:r>
            <a:r>
              <a:rPr lang="en-IE">
                <a:effectLst/>
              </a:rPr>
              <a:t> to a single provider</a:t>
            </a:r>
          </a:p>
          <a:p>
            <a:pPr>
              <a:lnSpc>
                <a:spcPct val="110000"/>
              </a:lnSpc>
            </a:pPr>
            <a:r>
              <a:rPr lang="en-IE">
                <a:effectLst/>
              </a:rPr>
              <a:t>Eir</a:t>
            </a:r>
            <a:r>
              <a:rPr lang="en-IE">
                <a:effectLst/>
                <a:latin typeface="Adobe Caslon Pro" pitchFamily="18" charset="0"/>
              </a:rPr>
              <a:t>:</a:t>
            </a:r>
          </a:p>
          <a:p>
            <a:pPr marL="457200" lvl="1" indent="0">
              <a:lnSpc>
                <a:spcPct val="110000"/>
              </a:lnSpc>
              <a:buNone/>
            </a:pPr>
            <a:r>
              <a:rPr lang="en-IE">
                <a:effectLst/>
                <a:latin typeface="Adobe Caslon Pro" pitchFamily="18" charset="0"/>
              </a:rPr>
              <a:t>“</a:t>
            </a:r>
            <a:r>
              <a:rPr lang="en-IE" sz="2400">
                <a:effectLst/>
                <a:latin typeface="Adobe Caslon Pro" pitchFamily="18" charset="0"/>
              </a:rPr>
              <a:t>A phone supplied under a contract that is subject to a minimum period, shall remain the property of eir Mobile until the expiry of the minimum period</a:t>
            </a:r>
            <a:r>
              <a:rPr lang="en-IE">
                <a:effectLst/>
                <a:latin typeface="Adobe Caslon Pro" pitchFamily="18" charset="0"/>
              </a:rPr>
              <a:t>.”</a:t>
            </a:r>
          </a:p>
          <a:p>
            <a:pPr>
              <a:lnSpc>
                <a:spcPct val="110000"/>
              </a:lnSpc>
            </a:pPr>
            <a:r>
              <a:rPr lang="en-IE">
                <a:effectLst/>
              </a:rPr>
              <a:t>Vodaphone: </a:t>
            </a:r>
          </a:p>
          <a:p>
            <a:pPr marL="457200" lvl="1" indent="0">
              <a:lnSpc>
                <a:spcPct val="110000"/>
              </a:lnSpc>
              <a:buNone/>
            </a:pPr>
            <a:r>
              <a:rPr lang="en-IE">
                <a:effectLst/>
                <a:latin typeface="Adobe Caslon Pro" pitchFamily="18" charset="0"/>
              </a:rPr>
              <a:t>“</a:t>
            </a:r>
            <a:r>
              <a:rPr lang="en-IE" sz="2400">
                <a:effectLst/>
                <a:latin typeface="Adobe Caslon Pro" pitchFamily="18" charset="0"/>
              </a:rPr>
              <a:t>You do not own the Phone Number we provide you… We reserve the right at any time to alter or replace a mobile Phone Number allocated to you … Equipment is locked to the Vodafone Network and you are restricted from using the Equipment on any other network (unless you are roaming) … all Equipment will remain our property … You must not permit the Equipment to be unlocked from the Vodafone Network by anyone other than us or the manufacturer.</a:t>
            </a:r>
            <a:r>
              <a:rPr lang="en-IE">
                <a:effectLst/>
                <a:latin typeface="Adobe Caslon Pro" pitchFamily="18" charset="0"/>
              </a:rPr>
              <a:t>”</a:t>
            </a:r>
          </a:p>
          <a:p>
            <a:pPr>
              <a:lnSpc>
                <a:spcPct val="110000"/>
              </a:lnSpc>
            </a:pPr>
            <a:endParaRPr lang="en-IE">
              <a:effectLst/>
            </a:endParaRPr>
          </a:p>
        </p:txBody>
      </p:sp>
    </p:spTree>
    <p:extLst>
      <p:ext uri="{BB962C8B-B14F-4D97-AF65-F5344CB8AC3E}">
        <p14:creationId xmlns:p14="http://schemas.microsoft.com/office/powerpoint/2010/main" val="3660304004"/>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It’s (sort of) your content</a:t>
            </a:r>
          </a:p>
        </p:txBody>
      </p:sp>
      <p:sp>
        <p:nvSpPr>
          <p:cNvPr id="3" name="Content Placeholder 2"/>
          <p:cNvSpPr>
            <a:spLocks noGrp="1"/>
          </p:cNvSpPr>
          <p:nvPr>
            <p:ph idx="1"/>
          </p:nvPr>
        </p:nvSpPr>
        <p:spPr>
          <a:xfrm>
            <a:off x="457200" y="1196752"/>
            <a:ext cx="8435280" cy="5400600"/>
          </a:xfrm>
        </p:spPr>
        <p:txBody>
          <a:bodyPr>
            <a:normAutofit fontScale="77500" lnSpcReduction="20000"/>
          </a:bodyPr>
          <a:lstStyle/>
          <a:p>
            <a:pPr>
              <a:lnSpc>
                <a:spcPct val="120000"/>
              </a:lnSpc>
            </a:pPr>
            <a:r>
              <a:rPr lang="en-IE">
                <a:effectLst/>
                <a:latin typeface="Adobe Caslon Pro" pitchFamily="18" charset="0"/>
              </a:rPr>
              <a:t>“You own all of the content and information you post on Facebook/Instagram/YouTube…you grant us a non-exclusive, transferable, sub-licensable, royalty-free, worldwide license to use any IP content that you post on or in connection with us (IP License). This IP License ends when you delete your IP content or your account unless your content has been shared with others.”</a:t>
            </a:r>
          </a:p>
          <a:p>
            <a:pPr>
              <a:lnSpc>
                <a:spcPct val="120000"/>
              </a:lnSpc>
            </a:pPr>
            <a:r>
              <a:rPr lang="en-IE">
                <a:effectLst/>
              </a:rPr>
              <a:t>Royalty-free = </a:t>
            </a:r>
          </a:p>
          <a:p>
            <a:pPr lvl="1">
              <a:lnSpc>
                <a:spcPct val="120000"/>
              </a:lnSpc>
            </a:pPr>
            <a:r>
              <a:rPr lang="en-IE">
                <a:effectLst/>
              </a:rPr>
              <a:t>They can use your photos/videos anywhere in the world without paying or asking your permission.</a:t>
            </a:r>
          </a:p>
          <a:p>
            <a:pPr>
              <a:lnSpc>
                <a:spcPct val="120000"/>
              </a:lnSpc>
            </a:pPr>
            <a:r>
              <a:rPr lang="en-IE">
                <a:effectLst/>
              </a:rPr>
              <a:t>“</a:t>
            </a:r>
            <a:r>
              <a:rPr lang="en-IE">
                <a:solidFill>
                  <a:srgbClr val="FFFF00"/>
                </a:solidFill>
                <a:effectLst/>
                <a:latin typeface="Adobe Garamond Pro" panose="02020502060506020403" pitchFamily="18" charset="0"/>
              </a:rPr>
              <a:t>Transferable</a:t>
            </a:r>
            <a:r>
              <a:rPr lang="en-IE">
                <a:effectLst/>
              </a:rPr>
              <a:t>” and “</a:t>
            </a:r>
            <a:r>
              <a:rPr lang="en-IE">
                <a:solidFill>
                  <a:srgbClr val="FFFF00"/>
                </a:solidFill>
                <a:effectLst/>
                <a:latin typeface="Adobe Garamond Pro" panose="02020502060506020403" pitchFamily="18" charset="0"/>
              </a:rPr>
              <a:t>sub-licensable</a:t>
            </a:r>
            <a:r>
              <a:rPr lang="en-IE">
                <a:effectLst/>
              </a:rPr>
              <a:t>” = </a:t>
            </a:r>
          </a:p>
          <a:p>
            <a:pPr lvl="1">
              <a:lnSpc>
                <a:spcPct val="120000"/>
              </a:lnSpc>
            </a:pPr>
            <a:r>
              <a:rPr lang="en-IE">
                <a:effectLst/>
              </a:rPr>
              <a:t>They can sell this permission to others</a:t>
            </a:r>
          </a:p>
          <a:p>
            <a:pPr>
              <a:lnSpc>
                <a:spcPct val="120000"/>
              </a:lnSpc>
            </a:pPr>
            <a:r>
              <a:rPr lang="en-IE">
                <a:effectLst/>
              </a:rPr>
              <a:t>“</a:t>
            </a:r>
            <a:r>
              <a:rPr lang="en-IE">
                <a:solidFill>
                  <a:srgbClr val="FFFF00"/>
                </a:solidFill>
                <a:effectLst/>
                <a:latin typeface="Adobe Garamond Pro" panose="02020502060506020403" pitchFamily="18" charset="0"/>
              </a:rPr>
              <a:t>in</a:t>
            </a:r>
            <a:r>
              <a:rPr lang="en-IE">
                <a:effectLst/>
              </a:rPr>
              <a:t> </a:t>
            </a:r>
            <a:r>
              <a:rPr lang="en-IE">
                <a:solidFill>
                  <a:srgbClr val="FFFF00"/>
                </a:solidFill>
                <a:effectLst/>
                <a:latin typeface="Adobe Garamond Pro" panose="02020502060506020403" pitchFamily="18" charset="0"/>
              </a:rPr>
              <a:t>connection</a:t>
            </a:r>
            <a:r>
              <a:rPr lang="en-IE">
                <a:effectLst/>
              </a:rPr>
              <a:t> </a:t>
            </a:r>
            <a:r>
              <a:rPr lang="en-IE">
                <a:solidFill>
                  <a:srgbClr val="FFFF00"/>
                </a:solidFill>
                <a:effectLst/>
                <a:latin typeface="Adobe Garamond Pro" panose="02020502060506020403" pitchFamily="18" charset="0"/>
              </a:rPr>
              <a:t>with</a:t>
            </a:r>
            <a:r>
              <a:rPr lang="en-IE">
                <a:effectLst/>
              </a:rPr>
              <a:t> </a:t>
            </a:r>
            <a:r>
              <a:rPr lang="en-IE">
                <a:solidFill>
                  <a:srgbClr val="FFFF00"/>
                </a:solidFill>
                <a:effectLst/>
                <a:latin typeface="Adobe Garamond Pro" panose="02020502060506020403" pitchFamily="18" charset="0"/>
              </a:rPr>
              <a:t>us</a:t>
            </a:r>
            <a:r>
              <a:rPr lang="en-IE">
                <a:effectLst/>
              </a:rPr>
              <a:t>” = ????</a:t>
            </a:r>
          </a:p>
          <a:p>
            <a:pPr>
              <a:lnSpc>
                <a:spcPct val="120000"/>
              </a:lnSpc>
            </a:pPr>
            <a:endParaRPr lang="en-IE">
              <a:effectLst/>
            </a:endParaRPr>
          </a:p>
          <a:p>
            <a:pPr>
              <a:lnSpc>
                <a:spcPct val="120000"/>
              </a:lnSpc>
            </a:pPr>
            <a:endParaRPr lang="en-IE"/>
          </a:p>
        </p:txBody>
      </p:sp>
      <p:sp>
        <p:nvSpPr>
          <p:cNvPr id="4" name="AutoShape 2" descr="Image result for faceboo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facebook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AutoShape 6" descr="Image result for facebook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9" descr="Image result for facebook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20888460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AF9F-594C-6B6B-AE2F-711B341632E4}"/>
              </a:ext>
            </a:extLst>
          </p:cNvPr>
          <p:cNvSpPr>
            <a:spLocks noGrp="1"/>
          </p:cNvSpPr>
          <p:nvPr>
            <p:ph type="ctrTitle"/>
          </p:nvPr>
        </p:nvSpPr>
        <p:spPr/>
        <p:txBody>
          <a:bodyPr/>
          <a:lstStyle/>
          <a:p>
            <a:r>
              <a:rPr lang="en-IE"/>
              <a:t>Data Mining, Machine Learning &amp; Bias</a:t>
            </a:r>
          </a:p>
        </p:txBody>
      </p:sp>
      <p:sp>
        <p:nvSpPr>
          <p:cNvPr id="3" name="Subtitle 2">
            <a:extLst>
              <a:ext uri="{FF2B5EF4-FFF2-40B4-BE49-F238E27FC236}">
                <a16:creationId xmlns:a16="http://schemas.microsoft.com/office/drawing/2014/main" id="{2402AAA1-D3BC-CAF4-C2FB-3EE359ACE5C3}"/>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07571125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You are the Advertisement</a:t>
            </a:r>
          </a:p>
        </p:txBody>
      </p:sp>
      <p:sp>
        <p:nvSpPr>
          <p:cNvPr id="3" name="Content Placeholder 2"/>
          <p:cNvSpPr>
            <a:spLocks noGrp="1"/>
          </p:cNvSpPr>
          <p:nvPr>
            <p:ph idx="1"/>
          </p:nvPr>
        </p:nvSpPr>
        <p:spPr/>
        <p:txBody>
          <a:bodyPr>
            <a:normAutofit fontScale="92500"/>
          </a:bodyPr>
          <a:lstStyle/>
          <a:p>
            <a:r>
              <a:rPr lang="en-IE">
                <a:effectLst/>
                <a:latin typeface="Adobe Caslon Pro" pitchFamily="18" charset="0"/>
              </a:rPr>
              <a:t>You give us permission to use your name, profile picture, content, and information in connection with commercial, sponsored, or related content (such as a brand you like) served or enhanced by us. This means, for example, that you permit a business or other entity to pay us to display your name and/or profile picture with your content or information, without any compensation to you. If you have selected a specific audience for your content or information, we will respect your choice when we use it.</a:t>
            </a:r>
            <a:endParaRPr lang="en-IE">
              <a:latin typeface="Adobe Caslon Pro" pitchFamily="18" charset="0"/>
            </a:endParaRPr>
          </a:p>
        </p:txBody>
      </p:sp>
    </p:spTree>
    <p:extLst>
      <p:ext uri="{BB962C8B-B14F-4D97-AF65-F5344CB8AC3E}">
        <p14:creationId xmlns:p14="http://schemas.microsoft.com/office/powerpoint/2010/main" val="6591405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3076" name="Picture 4" descr="Facebook wants to create automated sponsored posts from users' photograp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1731"/>
            <a:ext cx="6728048" cy="672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50129"/>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p:spPr>
        <p:txBody>
          <a:bodyPr/>
          <a:lstStyle/>
          <a:p>
            <a:pPr eaLnBrk="1" hangingPunct="1">
              <a:defRPr/>
            </a:pPr>
            <a:r>
              <a:rPr lang="en-IE"/>
              <a:t>Digital Alienation</a:t>
            </a:r>
            <a:endParaRPr lang="en-IE" altLang="en-US" dirty="0"/>
          </a:p>
        </p:txBody>
      </p:sp>
    </p:spTree>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Traditional Alienation</a:t>
            </a:r>
          </a:p>
        </p:txBody>
      </p:sp>
      <p:grpSp>
        <p:nvGrpSpPr>
          <p:cNvPr id="20" name="Group 19"/>
          <p:cNvGrpSpPr/>
          <p:nvPr/>
        </p:nvGrpSpPr>
        <p:grpSpPr>
          <a:xfrm>
            <a:off x="611188" y="1988840"/>
            <a:ext cx="7705725" cy="3238500"/>
            <a:chOff x="611188" y="1988840"/>
            <a:chExt cx="7705725" cy="3238500"/>
          </a:xfrm>
        </p:grpSpPr>
        <p:sp>
          <p:nvSpPr>
            <p:cNvPr id="4" name="Oval 5"/>
            <p:cNvSpPr>
              <a:spLocks noChangeArrowheads="1"/>
            </p:cNvSpPr>
            <p:nvPr/>
          </p:nvSpPr>
          <p:spPr bwMode="auto">
            <a:xfrm>
              <a:off x="3419475" y="4004965"/>
              <a:ext cx="2087563" cy="12223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effectLst>
                    <a:outerShdw blurRad="38100" dist="38100" dir="2700000" algn="tl">
                      <a:srgbClr val="FFFFFF"/>
                    </a:outerShdw>
                  </a:effectLst>
                  <a:cs typeface="Arial" panose="020B0604020202020204" pitchFamily="34" charset="0"/>
                </a:rPr>
                <a:t>Alienation</a:t>
              </a:r>
            </a:p>
          </p:txBody>
        </p:sp>
        <p:sp>
          <p:nvSpPr>
            <p:cNvPr id="5" name="Oval 6"/>
            <p:cNvSpPr>
              <a:spLocks noChangeArrowheads="1"/>
            </p:cNvSpPr>
            <p:nvPr/>
          </p:nvSpPr>
          <p:spPr bwMode="auto">
            <a:xfrm>
              <a:off x="611188" y="2420640"/>
              <a:ext cx="2087562" cy="1222375"/>
            </a:xfrm>
            <a:prstGeom prst="ellipse">
              <a:avLst/>
            </a:prstGeom>
            <a:solidFill>
              <a:srgbClr val="660066"/>
            </a:solidFill>
            <a:ln w="9525">
              <a:solidFill>
                <a:schemeClr val="tx1"/>
              </a:solidFill>
              <a:round/>
              <a:headEnd/>
              <a:tailEnd/>
            </a:ln>
            <a:effec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Coercion</a:t>
              </a:r>
            </a:p>
          </p:txBody>
        </p:sp>
        <p:sp>
          <p:nvSpPr>
            <p:cNvPr id="6" name="Oval 7"/>
            <p:cNvSpPr>
              <a:spLocks noChangeArrowheads="1"/>
            </p:cNvSpPr>
            <p:nvPr/>
          </p:nvSpPr>
          <p:spPr bwMode="auto">
            <a:xfrm>
              <a:off x="6229350" y="2420640"/>
              <a:ext cx="2087563" cy="1222375"/>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Estrangement</a:t>
              </a:r>
            </a:p>
          </p:txBody>
        </p:sp>
        <p:sp>
          <p:nvSpPr>
            <p:cNvPr id="7" name="Oval 8"/>
            <p:cNvSpPr>
              <a:spLocks noChangeArrowheads="1"/>
            </p:cNvSpPr>
            <p:nvPr/>
          </p:nvSpPr>
          <p:spPr bwMode="auto">
            <a:xfrm>
              <a:off x="3419475" y="1988840"/>
              <a:ext cx="2087563" cy="1222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Labour</a:t>
              </a:r>
            </a:p>
          </p:txBody>
        </p:sp>
        <p:sp>
          <p:nvSpPr>
            <p:cNvPr id="8" name="AutoShape 17"/>
            <p:cNvSpPr>
              <a:spLocks noChangeArrowheads="1"/>
            </p:cNvSpPr>
            <p:nvPr/>
          </p:nvSpPr>
          <p:spPr bwMode="auto">
            <a:xfrm rot="2529839">
              <a:off x="2339975" y="3644603"/>
              <a:ext cx="1079500" cy="720725"/>
            </a:xfrm>
            <a:custGeom>
              <a:avLst/>
              <a:gdLst>
                <a:gd name="T0" fmla="*/ 809625 w 21600"/>
                <a:gd name="T1" fmla="*/ 0 h 21600"/>
                <a:gd name="T2" fmla="*/ 0 w 21600"/>
                <a:gd name="T3" fmla="*/ 360362 h 21600"/>
                <a:gd name="T4" fmla="*/ 809625 w 21600"/>
                <a:gd name="T5" fmla="*/ 720725 h 21600"/>
                <a:gd name="T6" fmla="*/ 1079500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60066"/>
            </a:solidFill>
            <a:ln w="9525">
              <a:solidFill>
                <a:schemeClr val="tx1"/>
              </a:solidFill>
              <a:miter lim="800000"/>
              <a:headEnd/>
              <a:tailEnd/>
            </a:ln>
          </p:spPr>
          <p:txBody>
            <a:bodyPr wrap="none" anchor="ctr"/>
            <a:lstStyle/>
            <a:p>
              <a:endParaRPr lang="en-IE"/>
            </a:p>
          </p:txBody>
        </p:sp>
        <p:sp>
          <p:nvSpPr>
            <p:cNvPr id="9" name="AutoShape 18"/>
            <p:cNvSpPr>
              <a:spLocks noChangeArrowheads="1"/>
            </p:cNvSpPr>
            <p:nvPr/>
          </p:nvSpPr>
          <p:spPr bwMode="auto">
            <a:xfrm rot="19070161" flipH="1">
              <a:off x="5580063" y="3644603"/>
              <a:ext cx="1079500" cy="720725"/>
            </a:xfrm>
            <a:custGeom>
              <a:avLst/>
              <a:gdLst>
                <a:gd name="T0" fmla="*/ 809625 w 21600"/>
                <a:gd name="T1" fmla="*/ 0 h 21600"/>
                <a:gd name="T2" fmla="*/ 0 w 21600"/>
                <a:gd name="T3" fmla="*/ 360362 h 21600"/>
                <a:gd name="T4" fmla="*/ 809625 w 21600"/>
                <a:gd name="T5" fmla="*/ 720725 h 21600"/>
                <a:gd name="T6" fmla="*/ 1079500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0" name="AutoShape 19"/>
            <p:cNvSpPr>
              <a:spLocks noChangeArrowheads="1"/>
            </p:cNvSpPr>
            <p:nvPr/>
          </p:nvSpPr>
          <p:spPr bwMode="auto">
            <a:xfrm rot="16199482" flipH="1">
              <a:off x="4065588" y="3284240"/>
              <a:ext cx="720725" cy="720725"/>
            </a:xfrm>
            <a:custGeom>
              <a:avLst/>
              <a:gdLst>
                <a:gd name="T0" fmla="*/ 540544 w 21600"/>
                <a:gd name="T1" fmla="*/ 0 h 21600"/>
                <a:gd name="T2" fmla="*/ 0 w 21600"/>
                <a:gd name="T3" fmla="*/ 360362 h 21600"/>
                <a:gd name="T4" fmla="*/ 540544 w 21600"/>
                <a:gd name="T5" fmla="*/ 720725 h 21600"/>
                <a:gd name="T6" fmla="*/ 720725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grpSp>
    </p:spTree>
    <p:extLst>
      <p:ext uri="{BB962C8B-B14F-4D97-AF65-F5344CB8AC3E}">
        <p14:creationId xmlns:p14="http://schemas.microsoft.com/office/powerpoint/2010/main" val="288816238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Digital Alienation</a:t>
            </a:r>
          </a:p>
        </p:txBody>
      </p:sp>
      <p:grpSp>
        <p:nvGrpSpPr>
          <p:cNvPr id="20" name="Group 19"/>
          <p:cNvGrpSpPr/>
          <p:nvPr/>
        </p:nvGrpSpPr>
        <p:grpSpPr>
          <a:xfrm>
            <a:off x="611188" y="1988840"/>
            <a:ext cx="7705725" cy="3238500"/>
            <a:chOff x="611188" y="1988840"/>
            <a:chExt cx="7705725" cy="3238500"/>
          </a:xfrm>
        </p:grpSpPr>
        <p:sp>
          <p:nvSpPr>
            <p:cNvPr id="4" name="Oval 5"/>
            <p:cNvSpPr>
              <a:spLocks noChangeArrowheads="1"/>
            </p:cNvSpPr>
            <p:nvPr/>
          </p:nvSpPr>
          <p:spPr bwMode="auto">
            <a:xfrm>
              <a:off x="3419475" y="4004965"/>
              <a:ext cx="2087563" cy="12223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effectLst>
                    <a:outerShdw blurRad="38100" dist="38100" dir="2700000" algn="tl">
                      <a:srgbClr val="FFFFFF"/>
                    </a:outerShdw>
                  </a:effectLst>
                  <a:cs typeface="Arial" panose="020B0604020202020204" pitchFamily="34" charset="0"/>
                </a:rPr>
                <a:t>Digital </a:t>
              </a:r>
              <a:br>
                <a:rPr lang="en-IE" altLang="en-US" sz="2400">
                  <a:effectLst>
                    <a:outerShdw blurRad="38100" dist="38100" dir="2700000" algn="tl">
                      <a:srgbClr val="FFFFFF"/>
                    </a:outerShdw>
                  </a:effectLst>
                  <a:cs typeface="Arial" panose="020B0604020202020204" pitchFamily="34" charset="0"/>
                </a:rPr>
              </a:br>
              <a:r>
                <a:rPr lang="en-IE" altLang="en-US" sz="2400">
                  <a:effectLst>
                    <a:outerShdw blurRad="38100" dist="38100" dir="2700000" algn="tl">
                      <a:srgbClr val="FFFFFF"/>
                    </a:outerShdw>
                  </a:effectLst>
                  <a:cs typeface="Arial" panose="020B0604020202020204" pitchFamily="34" charset="0"/>
                </a:rPr>
                <a:t>Alienation</a:t>
              </a:r>
            </a:p>
          </p:txBody>
        </p:sp>
        <p:sp>
          <p:nvSpPr>
            <p:cNvPr id="5" name="Oval 6"/>
            <p:cNvSpPr>
              <a:spLocks noChangeArrowheads="1"/>
            </p:cNvSpPr>
            <p:nvPr/>
          </p:nvSpPr>
          <p:spPr bwMode="auto">
            <a:xfrm>
              <a:off x="611188" y="2420640"/>
              <a:ext cx="2087562" cy="1222375"/>
            </a:xfrm>
            <a:prstGeom prst="ellipse">
              <a:avLst/>
            </a:prstGeom>
            <a:solidFill>
              <a:srgbClr val="660066"/>
            </a:solidFill>
            <a:ln w="9525">
              <a:solidFill>
                <a:schemeClr val="tx1"/>
              </a:solidFill>
              <a:round/>
              <a:headEnd/>
              <a:tailEnd/>
            </a:ln>
            <a:effec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Coercion</a:t>
              </a:r>
            </a:p>
          </p:txBody>
        </p:sp>
        <p:sp>
          <p:nvSpPr>
            <p:cNvPr id="6" name="Oval 7"/>
            <p:cNvSpPr>
              <a:spLocks noChangeArrowheads="1"/>
            </p:cNvSpPr>
            <p:nvPr/>
          </p:nvSpPr>
          <p:spPr bwMode="auto">
            <a:xfrm>
              <a:off x="6229350" y="2420640"/>
              <a:ext cx="2087563" cy="1222375"/>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Estrangement</a:t>
              </a:r>
            </a:p>
          </p:txBody>
        </p:sp>
        <p:sp>
          <p:nvSpPr>
            <p:cNvPr id="7" name="Oval 8"/>
            <p:cNvSpPr>
              <a:spLocks noChangeArrowheads="1"/>
            </p:cNvSpPr>
            <p:nvPr/>
          </p:nvSpPr>
          <p:spPr bwMode="auto">
            <a:xfrm>
              <a:off x="3419475" y="1988840"/>
              <a:ext cx="2087563" cy="12223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IE" altLang="en-US" sz="2400">
                  <a:solidFill>
                    <a:schemeClr val="bg1"/>
                  </a:solidFill>
                  <a:effectLst>
                    <a:outerShdw blurRad="38100" dist="38100" dir="2700000" algn="tl">
                      <a:srgbClr val="000000"/>
                    </a:outerShdw>
                  </a:effectLst>
                  <a:cs typeface="Arial" panose="020B0604020202020204" pitchFamily="34" charset="0"/>
                </a:rPr>
                <a:t>Existence</a:t>
              </a:r>
            </a:p>
          </p:txBody>
        </p:sp>
        <p:sp>
          <p:nvSpPr>
            <p:cNvPr id="8" name="AutoShape 17"/>
            <p:cNvSpPr>
              <a:spLocks noChangeArrowheads="1"/>
            </p:cNvSpPr>
            <p:nvPr/>
          </p:nvSpPr>
          <p:spPr bwMode="auto">
            <a:xfrm rot="2529839">
              <a:off x="2339975" y="3644603"/>
              <a:ext cx="1079500" cy="720725"/>
            </a:xfrm>
            <a:custGeom>
              <a:avLst/>
              <a:gdLst>
                <a:gd name="T0" fmla="*/ 809625 w 21600"/>
                <a:gd name="T1" fmla="*/ 0 h 21600"/>
                <a:gd name="T2" fmla="*/ 0 w 21600"/>
                <a:gd name="T3" fmla="*/ 360362 h 21600"/>
                <a:gd name="T4" fmla="*/ 809625 w 21600"/>
                <a:gd name="T5" fmla="*/ 720725 h 21600"/>
                <a:gd name="T6" fmla="*/ 1079500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60066"/>
            </a:solidFill>
            <a:ln w="9525">
              <a:solidFill>
                <a:schemeClr val="tx1"/>
              </a:solidFill>
              <a:miter lim="800000"/>
              <a:headEnd/>
              <a:tailEnd/>
            </a:ln>
          </p:spPr>
          <p:txBody>
            <a:bodyPr wrap="none" anchor="ctr"/>
            <a:lstStyle/>
            <a:p>
              <a:endParaRPr lang="en-IE"/>
            </a:p>
          </p:txBody>
        </p:sp>
        <p:sp>
          <p:nvSpPr>
            <p:cNvPr id="9" name="AutoShape 18"/>
            <p:cNvSpPr>
              <a:spLocks noChangeArrowheads="1"/>
            </p:cNvSpPr>
            <p:nvPr/>
          </p:nvSpPr>
          <p:spPr bwMode="auto">
            <a:xfrm rot="19070161" flipH="1">
              <a:off x="5580063" y="3644603"/>
              <a:ext cx="1079500" cy="720725"/>
            </a:xfrm>
            <a:custGeom>
              <a:avLst/>
              <a:gdLst>
                <a:gd name="T0" fmla="*/ 809625 w 21600"/>
                <a:gd name="T1" fmla="*/ 0 h 21600"/>
                <a:gd name="T2" fmla="*/ 0 w 21600"/>
                <a:gd name="T3" fmla="*/ 360362 h 21600"/>
                <a:gd name="T4" fmla="*/ 809625 w 21600"/>
                <a:gd name="T5" fmla="*/ 720725 h 21600"/>
                <a:gd name="T6" fmla="*/ 1079500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10" name="AutoShape 19"/>
            <p:cNvSpPr>
              <a:spLocks noChangeArrowheads="1"/>
            </p:cNvSpPr>
            <p:nvPr/>
          </p:nvSpPr>
          <p:spPr bwMode="auto">
            <a:xfrm rot="16199482" flipH="1">
              <a:off x="4065588" y="3284240"/>
              <a:ext cx="720725" cy="720725"/>
            </a:xfrm>
            <a:custGeom>
              <a:avLst/>
              <a:gdLst>
                <a:gd name="T0" fmla="*/ 540544 w 21600"/>
                <a:gd name="T1" fmla="*/ 0 h 21600"/>
                <a:gd name="T2" fmla="*/ 0 w 21600"/>
                <a:gd name="T3" fmla="*/ 360362 h 21600"/>
                <a:gd name="T4" fmla="*/ 540544 w 21600"/>
                <a:gd name="T5" fmla="*/ 720725 h 21600"/>
                <a:gd name="T6" fmla="*/ 720725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grpSp>
    </p:spTree>
    <p:extLst>
      <p:ext uri="{BB962C8B-B14F-4D97-AF65-F5344CB8AC3E}">
        <p14:creationId xmlns:p14="http://schemas.microsoft.com/office/powerpoint/2010/main" val="620355430"/>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886700" cy="701731"/>
          </a:xfrm>
        </p:spPr>
        <p:txBody>
          <a:bodyPr>
            <a:normAutofit fontScale="90000"/>
          </a:bodyPr>
          <a:lstStyle/>
          <a:p>
            <a:r>
              <a:rPr lang="en-IE"/>
              <a:t>Digital Alienation</a:t>
            </a:r>
          </a:p>
        </p:txBody>
      </p:sp>
      <p:sp>
        <p:nvSpPr>
          <p:cNvPr id="3" name="Content Placeholder 2"/>
          <p:cNvSpPr>
            <a:spLocks noGrp="1"/>
          </p:cNvSpPr>
          <p:nvPr>
            <p:ph idx="1"/>
          </p:nvPr>
        </p:nvSpPr>
        <p:spPr>
          <a:xfrm>
            <a:off x="539552" y="908720"/>
            <a:ext cx="8856984" cy="5856988"/>
          </a:xfrm>
        </p:spPr>
        <p:txBody>
          <a:bodyPr>
            <a:noAutofit/>
          </a:bodyPr>
          <a:lstStyle/>
          <a:p>
            <a:pPr eaLnBrk="1" hangingPunct="1">
              <a:spcBef>
                <a:spcPts val="600"/>
              </a:spcBef>
              <a:spcAft>
                <a:spcPts val="600"/>
              </a:spcAft>
              <a:buFont typeface="Arial" panose="020B0604020202020204" pitchFamily="34" charset="0"/>
              <a:buChar char="•"/>
              <a:defRPr/>
            </a:pPr>
            <a:r>
              <a:rPr lang="en-IE" sz="2400">
                <a:solidFill>
                  <a:srgbClr val="FFFF00"/>
                </a:solidFill>
              </a:rPr>
              <a:t>All </a:t>
            </a:r>
            <a:r>
              <a:rPr lang="en-IE" sz="2400"/>
              <a:t>digital human activity has economic value</a:t>
            </a:r>
          </a:p>
          <a:p>
            <a:pPr lvl="1" eaLnBrk="1" hangingPunct="1">
              <a:spcBef>
                <a:spcPts val="0"/>
              </a:spcBef>
              <a:spcAft>
                <a:spcPts val="0"/>
              </a:spcAft>
              <a:buFont typeface="Arial" panose="020B0604020202020204" pitchFamily="34" charset="0"/>
              <a:buChar char="•"/>
              <a:defRPr/>
            </a:pPr>
            <a:r>
              <a:rPr lang="en-IE" sz="1600"/>
              <a:t>Value is derived through commercial surveillance</a:t>
            </a:r>
          </a:p>
          <a:p>
            <a:pPr lvl="1" eaLnBrk="1" hangingPunct="1">
              <a:spcBef>
                <a:spcPts val="0"/>
              </a:spcBef>
              <a:spcAft>
                <a:spcPts val="0"/>
              </a:spcAft>
              <a:buFont typeface="Arial" panose="020B0604020202020204" pitchFamily="34" charset="0"/>
              <a:buChar char="•"/>
              <a:defRPr/>
            </a:pPr>
            <a:r>
              <a:rPr lang="en-IE" sz="1600"/>
              <a:t>Commercial surveillance is ubiquitous</a:t>
            </a:r>
          </a:p>
          <a:p>
            <a:pPr eaLnBrk="1" hangingPunct="1">
              <a:spcBef>
                <a:spcPts val="1200"/>
              </a:spcBef>
              <a:spcAft>
                <a:spcPts val="600"/>
              </a:spcAft>
              <a:buFont typeface="Arial" panose="020B0604020202020204" pitchFamily="34" charset="0"/>
              <a:buChar char="•"/>
              <a:defRPr/>
            </a:pPr>
            <a:r>
              <a:rPr lang="en-IE" sz="2400"/>
              <a:t>Core economic unit is the </a:t>
            </a:r>
            <a:r>
              <a:rPr lang="en-IE" sz="2400">
                <a:solidFill>
                  <a:srgbClr val="FFC000"/>
                </a:solidFill>
              </a:rPr>
              <a:t>personal profile:</a:t>
            </a:r>
          </a:p>
          <a:p>
            <a:pPr lvl="1" eaLnBrk="1" hangingPunct="1">
              <a:spcBef>
                <a:spcPts val="0"/>
              </a:spcBef>
              <a:spcAft>
                <a:spcPts val="0"/>
              </a:spcAft>
              <a:buFont typeface="Arial" panose="020B0604020202020204" pitchFamily="34" charset="0"/>
              <a:buChar char="•"/>
              <a:defRPr/>
            </a:pPr>
            <a:r>
              <a:rPr lang="en-IE" sz="2000"/>
              <a:t>Digital Persona (communicative activity)</a:t>
            </a:r>
          </a:p>
          <a:p>
            <a:pPr marL="514350" lvl="1" indent="0" eaLnBrk="1" hangingPunct="1">
              <a:spcBef>
                <a:spcPts val="0"/>
              </a:spcBef>
              <a:spcAft>
                <a:spcPts val="0"/>
              </a:spcAft>
              <a:buNone/>
              <a:defRPr/>
            </a:pPr>
            <a:r>
              <a:rPr lang="en-IE" sz="2400"/>
              <a:t>		    +</a:t>
            </a:r>
          </a:p>
          <a:p>
            <a:pPr lvl="1" eaLnBrk="1" hangingPunct="1">
              <a:spcBef>
                <a:spcPts val="0"/>
              </a:spcBef>
              <a:spcAft>
                <a:spcPts val="0"/>
              </a:spcAft>
              <a:buFont typeface="Arial" panose="020B0604020202020204" pitchFamily="34" charset="0"/>
              <a:buChar char="•"/>
              <a:defRPr/>
            </a:pPr>
            <a:r>
              <a:rPr lang="en-IE" sz="2000"/>
              <a:t>Data Shadow (record of all digital activity </a:t>
            </a:r>
            <a:br>
              <a:rPr lang="en-IE" sz="2000"/>
            </a:br>
            <a:r>
              <a:rPr lang="en-IE" sz="2000"/>
              <a:t>			+ secondary analysis)</a:t>
            </a:r>
          </a:p>
          <a:p>
            <a:pPr eaLnBrk="1" hangingPunct="1">
              <a:spcBef>
                <a:spcPts val="0"/>
              </a:spcBef>
              <a:spcAft>
                <a:spcPts val="0"/>
              </a:spcAft>
              <a:buFont typeface="Arial" panose="020B0604020202020204" pitchFamily="34" charset="0"/>
              <a:buChar char="•"/>
              <a:defRPr/>
            </a:pPr>
            <a:r>
              <a:rPr lang="en-IE" sz="2400"/>
              <a:t>Alienating factors:</a:t>
            </a:r>
          </a:p>
          <a:p>
            <a:pPr lvl="1" eaLnBrk="1" hangingPunct="1">
              <a:spcBef>
                <a:spcPts val="0"/>
              </a:spcBef>
              <a:spcAft>
                <a:spcPts val="0"/>
              </a:spcAft>
              <a:buFont typeface="Arial" panose="020B0604020202020204" pitchFamily="34" charset="0"/>
              <a:buChar char="•"/>
              <a:defRPr/>
            </a:pPr>
            <a:r>
              <a:rPr lang="en-IE" sz="2000">
                <a:solidFill>
                  <a:srgbClr val="FFC000"/>
                </a:solidFill>
              </a:rPr>
              <a:t>Existence</a:t>
            </a:r>
          </a:p>
          <a:p>
            <a:pPr lvl="2" eaLnBrk="1" hangingPunct="1">
              <a:spcBef>
                <a:spcPts val="0"/>
              </a:spcBef>
              <a:spcAft>
                <a:spcPts val="0"/>
              </a:spcAft>
              <a:buFont typeface="Arial" panose="020B0604020202020204" pitchFamily="34" charset="0"/>
              <a:buChar char="•"/>
              <a:defRPr/>
            </a:pPr>
            <a:r>
              <a:rPr lang="en-IE" sz="1600"/>
              <a:t>Use of digital systems replaces labour</a:t>
            </a:r>
          </a:p>
          <a:p>
            <a:pPr lvl="2" eaLnBrk="1" hangingPunct="1">
              <a:spcBef>
                <a:spcPts val="0"/>
              </a:spcBef>
              <a:spcAft>
                <a:spcPts val="0"/>
              </a:spcAft>
              <a:buFont typeface="Arial" panose="020B0604020202020204" pitchFamily="34" charset="0"/>
              <a:buChar char="•"/>
              <a:defRPr/>
            </a:pPr>
            <a:r>
              <a:rPr lang="en-IE" sz="1600"/>
              <a:t>Value is extracted via surveillance</a:t>
            </a:r>
          </a:p>
          <a:p>
            <a:pPr lvl="1" eaLnBrk="1" hangingPunct="1">
              <a:spcBef>
                <a:spcPts val="0"/>
              </a:spcBef>
              <a:spcAft>
                <a:spcPts val="0"/>
              </a:spcAft>
              <a:buFont typeface="Arial" panose="020B0604020202020204" pitchFamily="34" charset="0"/>
              <a:buChar char="•"/>
              <a:defRPr/>
            </a:pPr>
            <a:r>
              <a:rPr lang="en-IE" sz="2000">
                <a:solidFill>
                  <a:srgbClr val="FFC000"/>
                </a:solidFill>
              </a:rPr>
              <a:t>Co-ercion</a:t>
            </a:r>
            <a:r>
              <a:rPr lang="en-IE" sz="2000"/>
              <a:t> (lack of choice)</a:t>
            </a:r>
          </a:p>
          <a:p>
            <a:pPr lvl="2" eaLnBrk="1" hangingPunct="1">
              <a:spcBef>
                <a:spcPts val="0"/>
              </a:spcBef>
              <a:spcAft>
                <a:spcPts val="0"/>
              </a:spcAft>
              <a:buFont typeface="Arial" panose="020B0604020202020204" pitchFamily="34" charset="0"/>
              <a:buChar char="•"/>
              <a:defRPr/>
            </a:pPr>
            <a:r>
              <a:rPr lang="en-IE" sz="1600"/>
              <a:t>No alternatives</a:t>
            </a:r>
          </a:p>
          <a:p>
            <a:pPr lvl="2" eaLnBrk="1" hangingPunct="1">
              <a:spcBef>
                <a:spcPts val="0"/>
              </a:spcBef>
              <a:spcAft>
                <a:spcPts val="0"/>
              </a:spcAft>
              <a:buFont typeface="Arial" panose="020B0604020202020204" pitchFamily="34" charset="0"/>
              <a:buChar char="•"/>
              <a:defRPr/>
            </a:pPr>
            <a:r>
              <a:rPr lang="en-IE" sz="1600"/>
              <a:t>Cannot be avoided</a:t>
            </a:r>
          </a:p>
          <a:p>
            <a:pPr lvl="1" eaLnBrk="1" hangingPunct="1">
              <a:spcBef>
                <a:spcPts val="0"/>
              </a:spcBef>
              <a:spcAft>
                <a:spcPts val="0"/>
              </a:spcAft>
              <a:buFont typeface="Arial" panose="020B0604020202020204" pitchFamily="34" charset="0"/>
              <a:buChar char="•"/>
              <a:defRPr/>
            </a:pPr>
            <a:r>
              <a:rPr lang="en-IE" sz="2000">
                <a:solidFill>
                  <a:srgbClr val="FFC000"/>
                </a:solidFill>
              </a:rPr>
              <a:t>Estrangement</a:t>
            </a:r>
          </a:p>
          <a:p>
            <a:pPr lvl="2" eaLnBrk="1" hangingPunct="1">
              <a:spcBef>
                <a:spcPts val="0"/>
              </a:spcBef>
              <a:spcAft>
                <a:spcPts val="0"/>
              </a:spcAft>
              <a:buFont typeface="Arial" panose="020B0604020202020204" pitchFamily="34" charset="0"/>
              <a:buChar char="•"/>
              <a:defRPr/>
            </a:pPr>
            <a:r>
              <a:rPr lang="en-IE" sz="1600"/>
              <a:t>Lack of knowledge</a:t>
            </a:r>
          </a:p>
          <a:p>
            <a:pPr lvl="2" eaLnBrk="1" hangingPunct="1">
              <a:spcBef>
                <a:spcPts val="0"/>
              </a:spcBef>
              <a:spcAft>
                <a:spcPts val="0"/>
              </a:spcAft>
              <a:buFont typeface="Arial" panose="020B0604020202020204" pitchFamily="34" charset="0"/>
              <a:buChar char="•"/>
              <a:defRPr/>
            </a:pPr>
            <a:r>
              <a:rPr lang="en-IE" sz="1600"/>
              <a:t>Lack of power</a:t>
            </a:r>
          </a:p>
          <a:p>
            <a:pPr lvl="2" eaLnBrk="1" hangingPunct="1">
              <a:spcBef>
                <a:spcPts val="0"/>
              </a:spcBef>
              <a:spcAft>
                <a:spcPts val="0"/>
              </a:spcAft>
              <a:buFont typeface="Arial" panose="020B0604020202020204" pitchFamily="34" charset="0"/>
              <a:buChar char="•"/>
              <a:defRPr/>
            </a:pPr>
            <a:r>
              <a:rPr lang="en-IE" sz="1600"/>
              <a:t>Commodified Personalization</a:t>
            </a:r>
          </a:p>
        </p:txBody>
      </p:sp>
    </p:spTree>
    <p:extLst>
      <p:ext uri="{BB962C8B-B14F-4D97-AF65-F5344CB8AC3E}">
        <p14:creationId xmlns:p14="http://schemas.microsoft.com/office/powerpoint/2010/main" val="1345254642"/>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599948" y="2217263"/>
            <a:ext cx="1944216" cy="1008112"/>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IE">
                <a:cs typeface="Arial" panose="020B0604020202020204" pitchFamily="34" charset="0"/>
              </a:rPr>
              <a:t>Communicative Acts</a:t>
            </a:r>
          </a:p>
        </p:txBody>
      </p:sp>
      <p:sp>
        <p:nvSpPr>
          <p:cNvPr id="8" name="Rounded Rectangle 7"/>
          <p:cNvSpPr/>
          <p:nvPr/>
        </p:nvSpPr>
        <p:spPr bwMode="auto">
          <a:xfrm>
            <a:off x="599948" y="4141620"/>
            <a:ext cx="1944216" cy="76749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IE">
                <a:cs typeface="Arial" panose="020B0604020202020204" pitchFamily="34" charset="0"/>
              </a:rPr>
              <a:t>Incidental Activity</a:t>
            </a:r>
          </a:p>
        </p:txBody>
      </p:sp>
      <p:sp>
        <p:nvSpPr>
          <p:cNvPr id="9" name="TextBox 8"/>
          <p:cNvSpPr txBox="1"/>
          <p:nvPr/>
        </p:nvSpPr>
        <p:spPr>
          <a:xfrm>
            <a:off x="107505" y="2145255"/>
            <a:ext cx="492443" cy="1152128"/>
          </a:xfrm>
          <a:prstGeom prst="rect">
            <a:avLst/>
          </a:prstGeom>
          <a:noFill/>
        </p:spPr>
        <p:txBody>
          <a:bodyPr vert="vert270" wrap="square" rtlCol="0">
            <a:spAutoFit/>
          </a:bodyPr>
          <a:lstStyle/>
          <a:p>
            <a:r>
              <a:rPr lang="en-IE" sz="2000">
                <a:solidFill>
                  <a:schemeClr val="bg1"/>
                </a:solidFill>
                <a:effectLst>
                  <a:outerShdw blurRad="38100" dist="38100" dir="2700000" algn="tl">
                    <a:srgbClr val="000000">
                      <a:alpha val="43137"/>
                    </a:srgbClr>
                  </a:outerShdw>
                </a:effectLst>
              </a:rPr>
              <a:t>Conscious</a:t>
            </a:r>
          </a:p>
        </p:txBody>
      </p:sp>
      <p:sp>
        <p:nvSpPr>
          <p:cNvPr id="10" name="TextBox 9"/>
          <p:cNvSpPr txBox="1"/>
          <p:nvPr/>
        </p:nvSpPr>
        <p:spPr>
          <a:xfrm>
            <a:off x="107505" y="3769283"/>
            <a:ext cx="492443" cy="1512167"/>
          </a:xfrm>
          <a:prstGeom prst="rect">
            <a:avLst/>
          </a:prstGeom>
          <a:noFill/>
        </p:spPr>
        <p:txBody>
          <a:bodyPr vert="vert270" wrap="square" rtlCol="0">
            <a:spAutoFit/>
          </a:bodyPr>
          <a:lstStyle/>
          <a:p>
            <a:r>
              <a:rPr lang="en-IE" sz="2000">
                <a:solidFill>
                  <a:schemeClr val="bg1"/>
                </a:solidFill>
                <a:effectLst>
                  <a:outerShdw blurRad="38100" dist="38100" dir="2700000" algn="tl">
                    <a:srgbClr val="000000">
                      <a:alpha val="43137"/>
                    </a:srgbClr>
                  </a:outerShdw>
                </a:effectLst>
              </a:rPr>
              <a:t>Unconscious</a:t>
            </a:r>
          </a:p>
        </p:txBody>
      </p:sp>
      <p:sp>
        <p:nvSpPr>
          <p:cNvPr id="11" name="Right Arrow 10"/>
          <p:cNvSpPr/>
          <p:nvPr/>
        </p:nvSpPr>
        <p:spPr bwMode="auto">
          <a:xfrm>
            <a:off x="2616172" y="2289271"/>
            <a:ext cx="2808312" cy="864096"/>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a:solidFill>
                <a:schemeClr val="dk1"/>
              </a:solidFill>
              <a:latin typeface="+mn-lt"/>
              <a:cs typeface="Arial" panose="020B0604020202020204" pitchFamily="34" charset="0"/>
            </a:endParaRPr>
          </a:p>
        </p:txBody>
      </p:sp>
      <p:sp>
        <p:nvSpPr>
          <p:cNvPr id="20" name="Smiley Face 19"/>
          <p:cNvSpPr/>
          <p:nvPr/>
        </p:nvSpPr>
        <p:spPr bwMode="auto">
          <a:xfrm>
            <a:off x="6072556" y="2001239"/>
            <a:ext cx="1296144" cy="1296144"/>
          </a:xfrm>
          <a:prstGeom prst="smileyFace">
            <a:avLst/>
          </a:prstGeom>
          <a:solidFill>
            <a:srgbClr val="92D050">
              <a:alpha val="84000"/>
            </a:srgb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IE" sz="1600" b="0" i="0" u="none" strike="noStrike" cap="none" normalizeH="0" baseline="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Digital Persona</a:t>
            </a:r>
          </a:p>
        </p:txBody>
      </p:sp>
      <p:sp>
        <p:nvSpPr>
          <p:cNvPr id="21" name="Can 20"/>
          <p:cNvSpPr/>
          <p:nvPr/>
        </p:nvSpPr>
        <p:spPr bwMode="auto">
          <a:xfrm>
            <a:off x="6072556" y="3886332"/>
            <a:ext cx="1296144" cy="986778"/>
          </a:xfrm>
          <a:prstGeom prst="can">
            <a:avLst/>
          </a:prstGeom>
          <a:solidFill>
            <a:srgbClr val="0042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IE" sz="1600" b="0" i="0" u="none" strike="noStrike" cap="none" normalizeH="0" baseline="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Data Shadow</a:t>
            </a:r>
          </a:p>
        </p:txBody>
      </p:sp>
      <p:sp>
        <p:nvSpPr>
          <p:cNvPr id="22" name="Right Arrow 21"/>
          <p:cNvSpPr/>
          <p:nvPr/>
        </p:nvSpPr>
        <p:spPr bwMode="auto">
          <a:xfrm>
            <a:off x="2616172" y="4120586"/>
            <a:ext cx="2808312" cy="657852"/>
          </a:xfrm>
          <a:prstGeom prst="rightArrow">
            <a:avLst/>
          </a:prstGeom>
          <a:solidFill>
            <a:srgbClr val="00B050">
              <a:alpha val="63922"/>
            </a:srgb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160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31" name="Rounded Rectangle 30"/>
          <p:cNvSpPr/>
          <p:nvPr/>
        </p:nvSpPr>
        <p:spPr bwMode="auto">
          <a:xfrm>
            <a:off x="5964001" y="1808093"/>
            <a:ext cx="1656184" cy="3204357"/>
          </a:xfrm>
          <a:prstGeom prst="roundRect">
            <a:avLst/>
          </a:prstGeom>
          <a:solidFill>
            <a:srgbClr val="FFCC66">
              <a:alpha val="490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IE" sz="2400" b="0" i="0" u="none" strike="noStrike" cap="none" normalizeH="0" baseline="0">
                <a:ln>
                  <a:noFill/>
                </a:ln>
                <a:effectLst>
                  <a:outerShdw blurRad="38100" dist="38100" dir="2700000" algn="tl">
                    <a:srgbClr val="000000">
                      <a:alpha val="43137"/>
                    </a:srgbClr>
                  </a:outerShdw>
                </a:effectLst>
                <a:latin typeface="Cambria" panose="02040503050406030204" pitchFamily="18" charset="0"/>
                <a:cs typeface="Arial" panose="020B0604020202020204" pitchFamily="34" charset="0"/>
              </a:rPr>
              <a:t>Personal Profile</a:t>
            </a:r>
          </a:p>
          <a:p>
            <a:pPr marL="0" marR="0" indent="0" defTabSz="914400" rtl="0" eaLnBrk="0" fontAlgn="base" latinLnBrk="0" hangingPunct="0">
              <a:lnSpc>
                <a:spcPct val="100000"/>
              </a:lnSpc>
              <a:spcBef>
                <a:spcPct val="0"/>
              </a:spcBef>
              <a:spcAft>
                <a:spcPct val="0"/>
              </a:spcAft>
              <a:buClrTx/>
              <a:buSzTx/>
              <a:buFontTx/>
              <a:buNone/>
              <a:tabLst/>
            </a:pPr>
            <a: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alienated</a:t>
            </a:r>
            <a:b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br>
            <a: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t>- coerced</a:t>
            </a:r>
          </a:p>
          <a:p>
            <a:pPr marL="0" marR="0" indent="0" defTabSz="914400" rtl="0" eaLnBrk="0" fontAlgn="base" latinLnBrk="0" hangingPunct="0">
              <a:lnSpc>
                <a:spcPct val="100000"/>
              </a:lnSpc>
              <a:spcBef>
                <a:spcPct val="0"/>
              </a:spcBef>
              <a:spcAft>
                <a:spcPct val="0"/>
              </a:spcAft>
              <a:buClrTx/>
              <a:buSzTx/>
              <a:buFontTx/>
              <a:buNone/>
              <a:tabLst/>
            </a:pPr>
            <a: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t>- commodified</a:t>
            </a:r>
            <a:b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br>
            <a:r>
              <a:rPr lang="en-IE" sz="1200">
                <a:effectLst>
                  <a:outerShdw blurRad="38100" dist="38100" dir="2700000" algn="tl">
                    <a:srgbClr val="000000">
                      <a:alpha val="43137"/>
                    </a:srgbClr>
                  </a:outerShdw>
                </a:effectLst>
                <a:latin typeface="Cambria" panose="02040503050406030204" pitchFamily="18" charset="0"/>
                <a:cs typeface="Arial" panose="020B0604020202020204" pitchFamily="34" charset="0"/>
              </a:rPr>
              <a:t>- hidden</a:t>
            </a:r>
          </a:p>
        </p:txBody>
      </p:sp>
      <p:grpSp>
        <p:nvGrpSpPr>
          <p:cNvPr id="54" name="Group 53"/>
          <p:cNvGrpSpPr/>
          <p:nvPr/>
        </p:nvGrpSpPr>
        <p:grpSpPr>
          <a:xfrm>
            <a:off x="5424485" y="1065135"/>
            <a:ext cx="338554" cy="4320480"/>
            <a:chOff x="5424485" y="1065135"/>
            <a:chExt cx="338554" cy="4320480"/>
          </a:xfrm>
        </p:grpSpPr>
        <p:cxnSp>
          <p:nvCxnSpPr>
            <p:cNvPr id="34" name="Straight Connector 33"/>
            <p:cNvCxnSpPr/>
            <p:nvPr/>
          </p:nvCxnSpPr>
          <p:spPr bwMode="auto">
            <a:xfrm>
              <a:off x="5747099" y="1065135"/>
              <a:ext cx="0" cy="4320480"/>
            </a:xfrm>
            <a:prstGeom prst="line">
              <a:avLst/>
            </a:prstGeom>
            <a:solidFill>
              <a:schemeClr val="accent1"/>
            </a:solidFill>
            <a:ln w="41275" cap="flat" cmpd="sng" algn="ctr">
              <a:solidFill>
                <a:srgbClr val="FFC000"/>
              </a:solidFill>
              <a:prstDash val="solid"/>
              <a:round/>
              <a:headEnd type="none" w="med" len="med"/>
              <a:tailEnd type="none" w="med" len="med"/>
            </a:ln>
            <a:effectLst>
              <a:outerShdw blurRad="203200" dist="38100" dir="2700000" algn="ctr" rotWithShape="0">
                <a:schemeClr val="bg1">
                  <a:lumMod val="85000"/>
                </a:schemeClr>
              </a:outerShdw>
            </a:effectLst>
          </p:spPr>
        </p:cxnSp>
        <p:sp>
          <p:nvSpPr>
            <p:cNvPr id="36" name="TextBox 35"/>
            <p:cNvSpPr txBox="1"/>
            <p:nvPr/>
          </p:nvSpPr>
          <p:spPr>
            <a:xfrm rot="16200000">
              <a:off x="4755423" y="3344128"/>
              <a:ext cx="1676677" cy="338554"/>
            </a:xfrm>
            <a:prstGeom prst="rect">
              <a:avLst/>
            </a:prstGeom>
            <a:noFill/>
          </p:spPr>
          <p:txBody>
            <a:bodyPr wrap="none" rtlCol="0">
              <a:spAutoFit/>
            </a:bodyPr>
            <a:lstStyle/>
            <a:p>
              <a:r>
                <a:rPr lang="en-IE" sz="1600">
                  <a:solidFill>
                    <a:srgbClr val="FFCC99"/>
                  </a:solidFill>
                  <a:effectLst>
                    <a:outerShdw blurRad="38100" dist="38100" dir="2700000" algn="tl">
                      <a:srgbClr val="000000">
                        <a:alpha val="43137"/>
                      </a:srgbClr>
                    </a:outerShdw>
                  </a:effectLst>
                </a:rPr>
                <a:t>Curtain of secrecy</a:t>
              </a:r>
            </a:p>
          </p:txBody>
        </p:sp>
      </p:grpSp>
      <p:sp>
        <p:nvSpPr>
          <p:cNvPr id="37" name="Up Arrow Callout 36"/>
          <p:cNvSpPr/>
          <p:nvPr/>
        </p:nvSpPr>
        <p:spPr bwMode="auto">
          <a:xfrm>
            <a:off x="6360588" y="4916817"/>
            <a:ext cx="863011" cy="468798"/>
          </a:xfrm>
          <a:prstGeom prst="upArrowCallout">
            <a:avLst/>
          </a:prstGeom>
          <a:solidFill>
            <a:srgbClr val="D08B0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E" sz="1200">
                <a:solidFill>
                  <a:schemeClr val="bg1"/>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IP rights</a:t>
            </a:r>
          </a:p>
        </p:txBody>
      </p:sp>
      <p:sp>
        <p:nvSpPr>
          <p:cNvPr id="38" name="Up Arrow Callout 37"/>
          <p:cNvSpPr/>
          <p:nvPr/>
        </p:nvSpPr>
        <p:spPr bwMode="auto">
          <a:xfrm>
            <a:off x="5027018" y="5385615"/>
            <a:ext cx="1440161" cy="576064"/>
          </a:xfrm>
          <a:prstGeom prst="upArrowCallout">
            <a:avLst/>
          </a:prstGeom>
          <a:solidFill>
            <a:srgbClr val="D08B0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E" sz="1200">
                <a:solidFill>
                  <a:schemeClr val="bg1"/>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walled gardens</a:t>
            </a:r>
          </a:p>
        </p:txBody>
      </p:sp>
      <p:sp>
        <p:nvSpPr>
          <p:cNvPr id="39" name="Right Brace 38"/>
          <p:cNvSpPr/>
          <p:nvPr/>
        </p:nvSpPr>
        <p:spPr bwMode="auto">
          <a:xfrm rot="3221275">
            <a:off x="6757864" y="5336650"/>
            <a:ext cx="432048" cy="1003147"/>
          </a:xfrm>
          <a:prstGeom prst="rightBrace">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41" name="Rectangle 40"/>
          <p:cNvSpPr/>
          <p:nvPr/>
        </p:nvSpPr>
        <p:spPr bwMode="auto">
          <a:xfrm>
            <a:off x="6900105" y="6033687"/>
            <a:ext cx="1369237" cy="347641"/>
          </a:xfrm>
          <a:prstGeom prst="rect">
            <a:avLst/>
          </a:prstGeom>
          <a:solidFill>
            <a:srgbClr val="D08B00"/>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E" sz="1400">
                <a:solidFill>
                  <a:schemeClr val="bg1"/>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estrangement</a:t>
            </a:r>
          </a:p>
        </p:txBody>
      </p:sp>
      <p:grpSp>
        <p:nvGrpSpPr>
          <p:cNvPr id="44" name="Group 43"/>
          <p:cNvGrpSpPr/>
          <p:nvPr/>
        </p:nvGrpSpPr>
        <p:grpSpPr>
          <a:xfrm>
            <a:off x="107504" y="6080897"/>
            <a:ext cx="3320600" cy="548735"/>
            <a:chOff x="623172" y="6080897"/>
            <a:chExt cx="3320600" cy="548735"/>
          </a:xfrm>
        </p:grpSpPr>
        <p:sp>
          <p:nvSpPr>
            <p:cNvPr id="42" name="5-Point Star 41"/>
            <p:cNvSpPr/>
            <p:nvPr/>
          </p:nvSpPr>
          <p:spPr bwMode="auto">
            <a:xfrm>
              <a:off x="623172" y="6080897"/>
              <a:ext cx="636459" cy="54861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43" name="TextBox 42"/>
            <p:cNvSpPr txBox="1"/>
            <p:nvPr/>
          </p:nvSpPr>
          <p:spPr>
            <a:xfrm>
              <a:off x="1329210" y="6260300"/>
              <a:ext cx="2614562" cy="369332"/>
            </a:xfrm>
            <a:prstGeom prst="rect">
              <a:avLst/>
            </a:prstGeom>
            <a:noFill/>
          </p:spPr>
          <p:txBody>
            <a:bodyPr wrap="none" rtlCol="0">
              <a:spAutoFit/>
            </a:bodyPr>
            <a:lstStyle/>
            <a:p>
              <a:r>
                <a:rPr lang="en-IE" b="1">
                  <a:solidFill>
                    <a:srgbClr val="C00000"/>
                  </a:solidFill>
                  <a:effectLst>
                    <a:outerShdw blurRad="38100" dist="38100" dir="2700000" algn="tl">
                      <a:srgbClr val="000000">
                        <a:alpha val="43137"/>
                      </a:srgbClr>
                    </a:outerShdw>
                  </a:effectLst>
                </a:rPr>
                <a:t>Points of value extraction</a:t>
              </a:r>
            </a:p>
          </p:txBody>
        </p:sp>
      </p:grpSp>
      <p:sp>
        <p:nvSpPr>
          <p:cNvPr id="46" name="5-Point Star 45"/>
          <p:cNvSpPr/>
          <p:nvPr/>
        </p:nvSpPr>
        <p:spPr bwMode="auto">
          <a:xfrm>
            <a:off x="495312" y="1870949"/>
            <a:ext cx="636459" cy="54861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47" name="5-Point Star 46"/>
          <p:cNvSpPr/>
          <p:nvPr/>
        </p:nvSpPr>
        <p:spPr bwMode="auto">
          <a:xfrm>
            <a:off x="495311" y="3803132"/>
            <a:ext cx="636459" cy="54861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49" name="5-Point Star 48"/>
          <p:cNvSpPr/>
          <p:nvPr/>
        </p:nvSpPr>
        <p:spPr bwMode="auto">
          <a:xfrm>
            <a:off x="3203848" y="3014850"/>
            <a:ext cx="1656184" cy="1206238"/>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52" name="Striped Right Arrow 51"/>
          <p:cNvSpPr/>
          <p:nvPr/>
        </p:nvSpPr>
        <p:spPr bwMode="auto">
          <a:xfrm rot="19128642">
            <a:off x="7626603" y="2068195"/>
            <a:ext cx="1012981" cy="699678"/>
          </a:xfrm>
          <a:prstGeom prst="stripedRightArrow">
            <a:avLst/>
          </a:prstGeom>
          <a:solidFill>
            <a:srgbClr val="A5002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IE" sz="1800" b="0" i="0" u="none" strike="noStrike" cap="none" normalizeH="0" baseline="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SOLD</a:t>
            </a:r>
          </a:p>
        </p:txBody>
      </p:sp>
      <p:sp>
        <p:nvSpPr>
          <p:cNvPr id="53" name="Striped Right Arrow 52"/>
          <p:cNvSpPr/>
          <p:nvPr/>
        </p:nvSpPr>
        <p:spPr bwMode="auto">
          <a:xfrm rot="1658429" flipH="1">
            <a:off x="7556815" y="4160940"/>
            <a:ext cx="1012981" cy="699678"/>
          </a:xfrm>
          <a:prstGeom prst="stripedRightArrow">
            <a:avLst/>
          </a:prstGeom>
          <a:solidFill>
            <a:srgbClr val="A5002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IE">
                <a:solidFill>
                  <a:schemeClr val="bg1"/>
                </a:solidFill>
                <a:effectLst>
                  <a:outerShdw blurRad="38100" dist="38100" dir="2700000" algn="tl">
                    <a:srgbClr val="000000">
                      <a:alpha val="43137"/>
                    </a:srgbClr>
                  </a:outerShdw>
                </a:effectLst>
                <a:cs typeface="Arial" panose="020B0604020202020204" pitchFamily="34" charset="0"/>
              </a:rPr>
              <a:t>USED</a:t>
            </a:r>
            <a:endParaRPr kumimoji="0" lang="en-IE" sz="1800" b="0" i="0" u="none" strike="noStrike" cap="none" normalizeH="0" baseline="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50" name="5-Point Star 49"/>
          <p:cNvSpPr/>
          <p:nvPr/>
        </p:nvSpPr>
        <p:spPr bwMode="auto">
          <a:xfrm>
            <a:off x="8269342" y="1869422"/>
            <a:ext cx="636459" cy="54861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51" name="5-Point Star 50"/>
          <p:cNvSpPr/>
          <p:nvPr/>
        </p:nvSpPr>
        <p:spPr bwMode="auto">
          <a:xfrm>
            <a:off x="8153815" y="4388216"/>
            <a:ext cx="636459" cy="548612"/>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1800" b="0" i="0" u="none" strike="noStrike" cap="none" normalizeH="0" baseline="0">
              <a:ln>
                <a:noFill/>
              </a:ln>
              <a:solidFill>
                <a:schemeClr val="tx1"/>
              </a:solidFill>
              <a:effectLst/>
              <a:latin typeface="Calibri" panose="020F0502020204030204" pitchFamily="34" charset="0"/>
              <a:cs typeface="Arial" panose="020B0604020202020204" pitchFamily="34" charset="0"/>
            </a:endParaRPr>
          </a:p>
        </p:txBody>
      </p:sp>
      <p:sp>
        <p:nvSpPr>
          <p:cNvPr id="56" name="Title 1"/>
          <p:cNvSpPr>
            <a:spLocks noGrp="1"/>
          </p:cNvSpPr>
          <p:nvPr>
            <p:ph type="title"/>
          </p:nvPr>
        </p:nvSpPr>
        <p:spPr>
          <a:xfrm>
            <a:off x="689046" y="188640"/>
            <a:ext cx="7886700" cy="701731"/>
          </a:xfrm>
        </p:spPr>
        <p:txBody>
          <a:bodyPr>
            <a:normAutofit fontScale="90000"/>
          </a:bodyPr>
          <a:lstStyle/>
          <a:p>
            <a:r>
              <a:rPr lang="en-IE"/>
              <a:t>Process of digital alienation</a:t>
            </a:r>
          </a:p>
        </p:txBody>
      </p:sp>
    </p:spTree>
    <p:extLst>
      <p:ext uri="{BB962C8B-B14F-4D97-AF65-F5344CB8AC3E}">
        <p14:creationId xmlns:p14="http://schemas.microsoft.com/office/powerpoint/2010/main" val="997578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42" presetClass="entr" presetSubtype="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8000"/>
                            </p:stCondLst>
                            <p:childTnLst>
                              <p:par>
                                <p:cTn id="63" presetID="53" presetClass="entr" presetSubtype="16"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childTnLst>
                          </p:cTn>
                        </p:par>
                        <p:par>
                          <p:cTn id="68" fill="hold">
                            <p:stCondLst>
                              <p:cond delay="8500"/>
                            </p:stCondLst>
                            <p:childTnLst>
                              <p:par>
                                <p:cTn id="69" presetID="53" presetClass="entr" presetSubtype="16"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p:cTn id="71" dur="500" fill="hold"/>
                                        <p:tgtEl>
                                          <p:spTgt spid="47"/>
                                        </p:tgtEl>
                                        <p:attrNameLst>
                                          <p:attrName>ppt_w</p:attrName>
                                        </p:attrNameLst>
                                      </p:cBhvr>
                                      <p:tavLst>
                                        <p:tav tm="0">
                                          <p:val>
                                            <p:fltVal val="0"/>
                                          </p:val>
                                        </p:tav>
                                        <p:tav tm="100000">
                                          <p:val>
                                            <p:strVal val="#ppt_w"/>
                                          </p:val>
                                        </p:tav>
                                      </p:tavLst>
                                    </p:anim>
                                    <p:anim calcmode="lin" valueType="num">
                                      <p:cBhvr>
                                        <p:cTn id="72" dur="500" fill="hold"/>
                                        <p:tgtEl>
                                          <p:spTgt spid="47"/>
                                        </p:tgtEl>
                                        <p:attrNameLst>
                                          <p:attrName>ppt_h</p:attrName>
                                        </p:attrNameLst>
                                      </p:cBhvr>
                                      <p:tavLst>
                                        <p:tav tm="0">
                                          <p:val>
                                            <p:fltVal val="0"/>
                                          </p:val>
                                        </p:tav>
                                        <p:tav tm="100000">
                                          <p:val>
                                            <p:strVal val="#ppt_h"/>
                                          </p:val>
                                        </p:tav>
                                      </p:tavLst>
                                    </p:anim>
                                    <p:animEffect transition="in" filter="fade">
                                      <p:cBhvr>
                                        <p:cTn id="73" dur="500"/>
                                        <p:tgtEl>
                                          <p:spTgt spid="47"/>
                                        </p:tgtEl>
                                      </p:cBhvr>
                                    </p:animEffect>
                                  </p:childTnLst>
                                </p:cTn>
                              </p:par>
                            </p:childTnLst>
                          </p:cTn>
                        </p:par>
                        <p:par>
                          <p:cTn id="74" fill="hold">
                            <p:stCondLst>
                              <p:cond delay="9000"/>
                            </p:stCondLst>
                            <p:childTnLst>
                              <p:par>
                                <p:cTn id="75" presetID="53" presetClass="entr" presetSubtype="16" fill="hold" grpId="0" nodeType="after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childTnLst>
                          </p:cTn>
                        </p:par>
                        <p:par>
                          <p:cTn id="80" fill="hold">
                            <p:stCondLst>
                              <p:cond delay="9500"/>
                            </p:stCondLst>
                            <p:childTnLst>
                              <p:par>
                                <p:cTn id="81" presetID="53" presetClass="entr" presetSubtype="16" fill="hold" grpId="0" nodeType="after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500" fill="hold"/>
                                        <p:tgtEl>
                                          <p:spTgt spid="49"/>
                                        </p:tgtEl>
                                        <p:attrNameLst>
                                          <p:attrName>ppt_w</p:attrName>
                                        </p:attrNameLst>
                                      </p:cBhvr>
                                      <p:tavLst>
                                        <p:tav tm="0">
                                          <p:val>
                                            <p:fltVal val="0"/>
                                          </p:val>
                                        </p:tav>
                                        <p:tav tm="100000">
                                          <p:val>
                                            <p:strVal val="#ppt_w"/>
                                          </p:val>
                                        </p:tav>
                                      </p:tavLst>
                                    </p:anim>
                                    <p:anim calcmode="lin" valueType="num">
                                      <p:cBhvr>
                                        <p:cTn id="84" dur="500" fill="hold"/>
                                        <p:tgtEl>
                                          <p:spTgt spid="49"/>
                                        </p:tgtEl>
                                        <p:attrNameLst>
                                          <p:attrName>ppt_h</p:attrName>
                                        </p:attrNameLst>
                                      </p:cBhvr>
                                      <p:tavLst>
                                        <p:tav tm="0">
                                          <p:val>
                                            <p:fltVal val="0"/>
                                          </p:val>
                                        </p:tav>
                                        <p:tav tm="100000">
                                          <p:val>
                                            <p:strVal val="#ppt_h"/>
                                          </p:val>
                                        </p:tav>
                                      </p:tavLst>
                                    </p:anim>
                                    <p:animEffect transition="in" filter="fade">
                                      <p:cBhvr>
                                        <p:cTn id="85" dur="500"/>
                                        <p:tgtEl>
                                          <p:spTgt spid="49"/>
                                        </p:tgtEl>
                                      </p:cBhvr>
                                    </p:animEffect>
                                  </p:childTnLst>
                                </p:cTn>
                              </p:par>
                            </p:childTnLst>
                          </p:cTn>
                        </p:par>
                        <p:par>
                          <p:cTn id="86" fill="hold">
                            <p:stCondLst>
                              <p:cond delay="10000"/>
                            </p:stCondLst>
                            <p:childTnLst>
                              <p:par>
                                <p:cTn id="87" presetID="53" presetClass="entr" presetSubtype="16" fill="hold" grpId="0" nodeType="afterEffect">
                                  <p:stCondLst>
                                    <p:cond delay="0"/>
                                  </p:stCondLst>
                                  <p:childTnLst>
                                    <p:set>
                                      <p:cBhvr>
                                        <p:cTn id="88" dur="1" fill="hold">
                                          <p:stCondLst>
                                            <p:cond delay="0"/>
                                          </p:stCondLst>
                                        </p:cTn>
                                        <p:tgtEl>
                                          <p:spTgt spid="50"/>
                                        </p:tgtEl>
                                        <p:attrNameLst>
                                          <p:attrName>style.visibility</p:attrName>
                                        </p:attrNameLst>
                                      </p:cBhvr>
                                      <p:to>
                                        <p:strVal val="visible"/>
                                      </p:to>
                                    </p:set>
                                    <p:anim calcmode="lin" valueType="num">
                                      <p:cBhvr>
                                        <p:cTn id="89" dur="500" fill="hold"/>
                                        <p:tgtEl>
                                          <p:spTgt spid="50"/>
                                        </p:tgtEl>
                                        <p:attrNameLst>
                                          <p:attrName>ppt_w</p:attrName>
                                        </p:attrNameLst>
                                      </p:cBhvr>
                                      <p:tavLst>
                                        <p:tav tm="0">
                                          <p:val>
                                            <p:fltVal val="0"/>
                                          </p:val>
                                        </p:tav>
                                        <p:tav tm="100000">
                                          <p:val>
                                            <p:strVal val="#ppt_w"/>
                                          </p:val>
                                        </p:tav>
                                      </p:tavLst>
                                    </p:anim>
                                    <p:anim calcmode="lin" valueType="num">
                                      <p:cBhvr>
                                        <p:cTn id="90" dur="500" fill="hold"/>
                                        <p:tgtEl>
                                          <p:spTgt spid="50"/>
                                        </p:tgtEl>
                                        <p:attrNameLst>
                                          <p:attrName>ppt_h</p:attrName>
                                        </p:attrNameLst>
                                      </p:cBhvr>
                                      <p:tavLst>
                                        <p:tav tm="0">
                                          <p:val>
                                            <p:fltVal val="0"/>
                                          </p:val>
                                        </p:tav>
                                        <p:tav tm="100000">
                                          <p:val>
                                            <p:strVal val="#ppt_h"/>
                                          </p:val>
                                        </p:tav>
                                      </p:tavLst>
                                    </p:anim>
                                    <p:animEffect transition="in" filter="fade">
                                      <p:cBhvr>
                                        <p:cTn id="91" dur="500"/>
                                        <p:tgtEl>
                                          <p:spTgt spid="50"/>
                                        </p:tgtEl>
                                      </p:cBhvr>
                                    </p:animEffect>
                                  </p:childTnLst>
                                </p:cTn>
                              </p:par>
                            </p:childTnLst>
                          </p:cTn>
                        </p:par>
                        <p:par>
                          <p:cTn id="92" fill="hold">
                            <p:stCondLst>
                              <p:cond delay="10500"/>
                            </p:stCondLst>
                            <p:childTnLst>
                              <p:par>
                                <p:cTn id="93" presetID="53" presetClass="entr" presetSubtype="16" fill="hold" grpId="0" nodeType="after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p:cTn id="95" dur="500" fill="hold"/>
                                        <p:tgtEl>
                                          <p:spTgt spid="51"/>
                                        </p:tgtEl>
                                        <p:attrNameLst>
                                          <p:attrName>ppt_w</p:attrName>
                                        </p:attrNameLst>
                                      </p:cBhvr>
                                      <p:tavLst>
                                        <p:tav tm="0">
                                          <p:val>
                                            <p:fltVal val="0"/>
                                          </p:val>
                                        </p:tav>
                                        <p:tav tm="100000">
                                          <p:val>
                                            <p:strVal val="#ppt_w"/>
                                          </p:val>
                                        </p:tav>
                                      </p:tavLst>
                                    </p:anim>
                                    <p:anim calcmode="lin" valueType="num">
                                      <p:cBhvr>
                                        <p:cTn id="96" dur="500" fill="hold"/>
                                        <p:tgtEl>
                                          <p:spTgt spid="51"/>
                                        </p:tgtEl>
                                        <p:attrNameLst>
                                          <p:attrName>ppt_h</p:attrName>
                                        </p:attrNameLst>
                                      </p:cBhvr>
                                      <p:tavLst>
                                        <p:tav tm="0">
                                          <p:val>
                                            <p:fltVal val="0"/>
                                          </p:val>
                                        </p:tav>
                                        <p:tav tm="100000">
                                          <p:val>
                                            <p:strVal val="#ppt_h"/>
                                          </p:val>
                                        </p:tav>
                                      </p:tavLst>
                                    </p:anim>
                                    <p:animEffect transition="in" filter="fade">
                                      <p:cBhvr>
                                        <p:cTn id="9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2" grpId="0" animBg="1"/>
      <p:bldP spid="31" grpId="0" animBg="1"/>
      <p:bldP spid="37" grpId="0" animBg="1"/>
      <p:bldP spid="38" grpId="0" animBg="1"/>
      <p:bldP spid="39" grpId="0" animBg="1"/>
      <p:bldP spid="41" grpId="0" animBg="1"/>
      <p:bldP spid="46" grpId="0" animBg="1"/>
      <p:bldP spid="47" grpId="0" animBg="1"/>
      <p:bldP spid="49" grpId="0" animBg="1"/>
      <p:bldP spid="52" grpId="0" animBg="1"/>
      <p:bldP spid="53" grpId="0" animBg="1"/>
      <p:bldP spid="50" grpId="0" animBg="1"/>
      <p:bldP spid="5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Estrangement</a:t>
            </a:r>
          </a:p>
        </p:txBody>
      </p:sp>
      <p:sp>
        <p:nvSpPr>
          <p:cNvPr id="3" name="Content Placeholder 2"/>
          <p:cNvSpPr>
            <a:spLocks noGrp="1"/>
          </p:cNvSpPr>
          <p:nvPr>
            <p:ph idx="1"/>
          </p:nvPr>
        </p:nvSpPr>
        <p:spPr/>
        <p:txBody>
          <a:bodyPr>
            <a:normAutofit lnSpcReduction="10000"/>
          </a:bodyPr>
          <a:lstStyle/>
          <a:p>
            <a:r>
              <a:rPr lang="en-IE"/>
              <a:t>Isolated from essential aspects of yourself</a:t>
            </a:r>
          </a:p>
          <a:p>
            <a:endParaRPr lang="en-IE"/>
          </a:p>
          <a:p>
            <a:endParaRPr lang="en-IE"/>
          </a:p>
          <a:p>
            <a:pPr lvl="1"/>
            <a:r>
              <a:rPr lang="en-IE"/>
              <a:t>Can only express</a:t>
            </a:r>
          </a:p>
          <a:p>
            <a:pPr lvl="2"/>
            <a:r>
              <a:rPr lang="en-IE"/>
              <a:t>What can be put into numbers</a:t>
            </a:r>
          </a:p>
          <a:p>
            <a:pPr lvl="2"/>
            <a:r>
              <a:rPr lang="en-IE"/>
              <a:t>What they can sell</a:t>
            </a:r>
          </a:p>
          <a:p>
            <a:r>
              <a:rPr lang="en-IE"/>
              <a:t>Hidden</a:t>
            </a:r>
          </a:p>
          <a:p>
            <a:pPr lvl="1"/>
            <a:r>
              <a:rPr lang="en-IE"/>
              <a:t>What?</a:t>
            </a:r>
          </a:p>
          <a:p>
            <a:pPr lvl="1"/>
            <a:r>
              <a:rPr lang="en-IE"/>
              <a:t>Who?</a:t>
            </a:r>
          </a:p>
          <a:p>
            <a:r>
              <a:rPr lang="en-IE"/>
              <a:t>Uncontrolled</a:t>
            </a:r>
          </a:p>
          <a:p>
            <a:endParaRPr lang="en-IE"/>
          </a:p>
          <a:p>
            <a:endParaRPr lang="en-IE"/>
          </a:p>
        </p:txBody>
      </p:sp>
      <p:sp>
        <p:nvSpPr>
          <p:cNvPr id="4" name="AutoShape 2" descr="Image result for facebook like but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facebook like but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0" name="Picture 6" descr="Image result for facebook like but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860" y="1392178"/>
            <a:ext cx="2959719" cy="2288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cebook dislike button 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391266"/>
            <a:ext cx="1114128" cy="9539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acebook dislike button 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192478"/>
            <a:ext cx="1728192" cy="11526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66133" y="1445384"/>
            <a:ext cx="5335643" cy="2746272"/>
            <a:chOff x="1466133" y="1445384"/>
            <a:chExt cx="5335643" cy="2746272"/>
          </a:xfrm>
        </p:grpSpPr>
        <p:sp>
          <p:nvSpPr>
            <p:cNvPr id="6" name="Rectangle 5"/>
            <p:cNvSpPr/>
            <p:nvPr/>
          </p:nvSpPr>
          <p:spPr>
            <a:xfrm>
              <a:off x="5798605" y="1445384"/>
              <a:ext cx="1003171" cy="2646878"/>
            </a:xfrm>
            <a:prstGeom prst="rect">
              <a:avLst/>
            </a:prstGeom>
            <a:noFill/>
          </p:spPr>
          <p:txBody>
            <a:bodyPr wrap="square" lIns="91440" tIns="45720" rIns="91440" bIns="45720">
              <a:spAutoFit/>
            </a:bodyPr>
            <a:lstStyle/>
            <a:p>
              <a:pPr algn="ctr"/>
              <a:r>
                <a:rPr lang="en-US" sz="16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a:t>
              </a:r>
            </a:p>
          </p:txBody>
        </p:sp>
        <p:sp>
          <p:nvSpPr>
            <p:cNvPr id="13" name="Rectangle 12"/>
            <p:cNvSpPr/>
            <p:nvPr/>
          </p:nvSpPr>
          <p:spPr>
            <a:xfrm>
              <a:off x="1466133" y="1544778"/>
              <a:ext cx="1003171" cy="2646878"/>
            </a:xfrm>
            <a:prstGeom prst="rect">
              <a:avLst/>
            </a:prstGeom>
            <a:noFill/>
          </p:spPr>
          <p:txBody>
            <a:bodyPr wrap="square" lIns="91440" tIns="45720" rIns="91440" bIns="45720">
              <a:spAutoFit/>
            </a:bodyPr>
            <a:lstStyle/>
            <a:p>
              <a:pPr algn="ctr"/>
              <a:r>
                <a:rPr lang="en-US" sz="16600" b="1">
                  <a:ln w="24500" cmpd="dbl">
                    <a:solidFill>
                      <a:schemeClr val="tx1"/>
                    </a:solidFill>
                    <a:prstDash val="solid"/>
                    <a:miter lim="800000"/>
                  </a:ln>
                  <a:solidFill>
                    <a:srgbClr val="00B050"/>
                  </a:solidFill>
                  <a:effectLst>
                    <a:outerShdw blurRad="38100" dist="38100" dir="7020000" algn="tl">
                      <a:srgbClr val="000000">
                        <a:alpha val="35000"/>
                      </a:srgbClr>
                    </a:outerShdw>
                  </a:effectLst>
                  <a:sym typeface="Wingdings 2"/>
                </a:rPr>
                <a:t></a:t>
              </a:r>
              <a:endParaRPr lang="en-US" sz="16600" b="1" cap="none" spc="0">
                <a:ln w="24500" cmpd="dbl">
                  <a:solidFill>
                    <a:schemeClr val="tx1"/>
                  </a:solidFill>
                  <a:prstDash val="solid"/>
                  <a:miter lim="800000"/>
                </a:ln>
                <a:solidFill>
                  <a:srgbClr val="00B050"/>
                </a:solidFill>
                <a:effectLst>
                  <a:outerShdw blurRad="38100" dist="38100" dir="7020000" algn="tl">
                    <a:srgbClr val="000000">
                      <a:alpha val="35000"/>
                    </a:srgbClr>
                  </a:outerShdw>
                </a:effectLst>
              </a:endParaRPr>
            </a:p>
          </p:txBody>
        </p:sp>
        <p:sp>
          <p:nvSpPr>
            <p:cNvPr id="14" name="Rectangle 13"/>
            <p:cNvSpPr/>
            <p:nvPr/>
          </p:nvSpPr>
          <p:spPr>
            <a:xfrm>
              <a:off x="2843808" y="1528903"/>
              <a:ext cx="1003171" cy="2646878"/>
            </a:xfrm>
            <a:prstGeom prst="rect">
              <a:avLst/>
            </a:prstGeom>
            <a:noFill/>
          </p:spPr>
          <p:txBody>
            <a:bodyPr wrap="square" lIns="91440" tIns="45720" rIns="91440" bIns="45720">
              <a:spAutoFit/>
            </a:bodyPr>
            <a:lstStyle/>
            <a:p>
              <a:pPr algn="ctr"/>
              <a:r>
                <a:rPr lang="en-US" sz="16600" b="1">
                  <a:ln w="24500" cmpd="dbl">
                    <a:solidFill>
                      <a:schemeClr val="tx1"/>
                    </a:solidFill>
                    <a:prstDash val="solid"/>
                    <a:miter lim="800000"/>
                  </a:ln>
                  <a:solidFill>
                    <a:srgbClr val="00B050"/>
                  </a:solidFill>
                  <a:effectLst>
                    <a:outerShdw blurRad="38100" dist="38100" dir="7020000" algn="tl">
                      <a:srgbClr val="000000">
                        <a:alpha val="35000"/>
                      </a:srgbClr>
                    </a:outerShdw>
                  </a:effectLst>
                  <a:sym typeface="Wingdings 2"/>
                </a:rPr>
                <a:t></a:t>
              </a:r>
              <a:endParaRPr lang="en-US" sz="16600" b="1" cap="none" spc="0">
                <a:ln w="24500" cmpd="dbl">
                  <a:solidFill>
                    <a:schemeClr val="tx1"/>
                  </a:solidFill>
                  <a:prstDash val="solid"/>
                  <a:miter lim="800000"/>
                </a:ln>
                <a:solidFill>
                  <a:srgbClr val="00B050"/>
                </a:solidFill>
                <a:effectLst>
                  <a:outerShdw blurRad="38100" dist="38100" dir="7020000" algn="tl">
                    <a:srgbClr val="000000">
                      <a:alpha val="35000"/>
                    </a:srgbClr>
                  </a:outerShdw>
                </a:effectLst>
              </a:endParaRPr>
            </a:p>
          </p:txBody>
        </p:sp>
      </p:grpSp>
    </p:spTree>
    <p:extLst>
      <p:ext uri="{BB962C8B-B14F-4D97-AF65-F5344CB8AC3E}">
        <p14:creationId xmlns:p14="http://schemas.microsoft.com/office/powerpoint/2010/main" val="1373053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Coercion</a:t>
            </a:r>
          </a:p>
        </p:txBody>
      </p:sp>
      <p:sp>
        <p:nvSpPr>
          <p:cNvPr id="3" name="Content Placeholder 2"/>
          <p:cNvSpPr>
            <a:spLocks noGrp="1"/>
          </p:cNvSpPr>
          <p:nvPr>
            <p:ph idx="1"/>
          </p:nvPr>
        </p:nvSpPr>
        <p:spPr/>
        <p:txBody>
          <a:bodyPr>
            <a:normAutofit fontScale="92500" lnSpcReduction="10000"/>
          </a:bodyPr>
          <a:lstStyle/>
          <a:p>
            <a:r>
              <a:rPr lang="en-IE">
                <a:solidFill>
                  <a:srgbClr val="FFC000"/>
                </a:solidFill>
              </a:rPr>
              <a:t>Direct coercion</a:t>
            </a:r>
          </a:p>
          <a:p>
            <a:pPr lvl="1"/>
            <a:r>
              <a:rPr lang="en-IE"/>
              <a:t>Threat communicated directly to you</a:t>
            </a:r>
          </a:p>
          <a:p>
            <a:r>
              <a:rPr lang="en-IE">
                <a:solidFill>
                  <a:srgbClr val="FFC000"/>
                </a:solidFill>
              </a:rPr>
              <a:t>Structural coercion</a:t>
            </a:r>
          </a:p>
          <a:p>
            <a:pPr lvl="1"/>
            <a:r>
              <a:rPr lang="en-IE"/>
              <a:t>Lack of choice</a:t>
            </a:r>
          </a:p>
          <a:p>
            <a:r>
              <a:rPr lang="en-IE">
                <a:solidFill>
                  <a:srgbClr val="FFC000"/>
                </a:solidFill>
              </a:rPr>
              <a:t>Nudging</a:t>
            </a:r>
          </a:p>
          <a:p>
            <a:pPr lvl="1"/>
            <a:r>
              <a:rPr lang="en-IE"/>
              <a:t>Small and apparently insignificant details can have major impacts on people’s behavior</a:t>
            </a:r>
          </a:p>
          <a:p>
            <a:pPr lvl="2"/>
            <a:r>
              <a:rPr lang="en-IE"/>
              <a:t>Reshape the lines on the roads to slow drivers down</a:t>
            </a:r>
          </a:p>
          <a:p>
            <a:pPr lvl="2"/>
            <a:r>
              <a:rPr lang="en-IE"/>
              <a:t>Place horrible pictures on cigarette packets</a:t>
            </a:r>
          </a:p>
          <a:p>
            <a:pPr lvl="2"/>
            <a:r>
              <a:rPr lang="en-IE"/>
              <a:t>Don’t read privacy policy because it would take a week</a:t>
            </a:r>
          </a:p>
          <a:p>
            <a:pPr lvl="2"/>
            <a:r>
              <a:rPr lang="en-IE"/>
              <a:t>Achievement badges in games</a:t>
            </a:r>
          </a:p>
          <a:p>
            <a:pPr lvl="1"/>
            <a:r>
              <a:rPr lang="en-IE"/>
              <a:t>Not focused on conscious/rational choice</a:t>
            </a:r>
          </a:p>
        </p:txBody>
      </p:sp>
    </p:spTree>
    <p:extLst>
      <p:ext uri="{BB962C8B-B14F-4D97-AF65-F5344CB8AC3E}">
        <p14:creationId xmlns:p14="http://schemas.microsoft.com/office/powerpoint/2010/main" val="493318782"/>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Exploitation</a:t>
            </a:r>
          </a:p>
        </p:txBody>
      </p:sp>
      <p:sp>
        <p:nvSpPr>
          <p:cNvPr id="3" name="Content Placeholder 2"/>
          <p:cNvSpPr>
            <a:spLocks noGrp="1"/>
          </p:cNvSpPr>
          <p:nvPr>
            <p:ph idx="1"/>
          </p:nvPr>
        </p:nvSpPr>
        <p:spPr>
          <a:xfrm>
            <a:off x="323850" y="1196753"/>
            <a:ext cx="8820150" cy="5661248"/>
          </a:xfrm>
        </p:spPr>
        <p:txBody>
          <a:bodyPr/>
          <a:lstStyle/>
          <a:p>
            <a:r>
              <a:rPr lang="en-IE"/>
              <a:t>Your value per year:</a:t>
            </a:r>
          </a:p>
          <a:p>
            <a:pPr lvl="1"/>
            <a:r>
              <a:rPr lang="en-IE"/>
              <a:t>Instagram: €320 (5c/hr)</a:t>
            </a:r>
          </a:p>
          <a:p>
            <a:pPr lvl="1"/>
            <a:r>
              <a:rPr lang="en-IE"/>
              <a:t>Google Search: €200 (15c/hr)</a:t>
            </a:r>
          </a:p>
          <a:p>
            <a:pPr lvl="1"/>
            <a:r>
              <a:rPr lang="en-IE"/>
              <a:t>Facebook: €170 (2c/hr)</a:t>
            </a:r>
          </a:p>
          <a:p>
            <a:pPr lvl="2"/>
            <a:r>
              <a:rPr lang="en-IE"/>
              <a:t>OR €155.40 for privacy subscription (EU only)</a:t>
            </a:r>
          </a:p>
          <a:p>
            <a:pPr lvl="1"/>
            <a:r>
              <a:rPr lang="en-IE"/>
              <a:t>Twitter: €90</a:t>
            </a:r>
          </a:p>
          <a:p>
            <a:pPr lvl="1"/>
            <a:r>
              <a:rPr lang="en-IE"/>
              <a:t>LinkedIn: €80</a:t>
            </a:r>
          </a:p>
          <a:p>
            <a:pPr lvl="1"/>
            <a:r>
              <a:rPr lang="en-IE"/>
              <a:t>Tik Tok: €60</a:t>
            </a:r>
          </a:p>
          <a:p>
            <a:pPr lvl="1"/>
            <a:r>
              <a:rPr lang="en-IE"/>
              <a:t>Snapchat: €10 (0.5c/hr)</a:t>
            </a:r>
          </a:p>
          <a:p>
            <a:r>
              <a:rPr lang="en-IE"/>
              <a:t>Personalisation and filter bubbles</a:t>
            </a:r>
          </a:p>
          <a:p>
            <a:endParaRPr lang="en-IE"/>
          </a:p>
        </p:txBody>
      </p:sp>
    </p:spTree>
    <p:extLst>
      <p:ext uri="{BB962C8B-B14F-4D97-AF65-F5344CB8AC3E}">
        <p14:creationId xmlns:p14="http://schemas.microsoft.com/office/powerpoint/2010/main" val="255587516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2A1D-FD41-A729-D2FD-6FA9B50EA95A}"/>
              </a:ext>
            </a:extLst>
          </p:cNvPr>
          <p:cNvSpPr>
            <a:spLocks noGrp="1"/>
          </p:cNvSpPr>
          <p:nvPr>
            <p:ph type="title"/>
          </p:nvPr>
        </p:nvSpPr>
        <p:spPr/>
        <p:txBody>
          <a:bodyPr/>
          <a:lstStyle/>
          <a:p>
            <a:r>
              <a:rPr lang="en-IE"/>
              <a:t>Artificial Intelligence</a:t>
            </a:r>
          </a:p>
        </p:txBody>
      </p:sp>
      <p:sp>
        <p:nvSpPr>
          <p:cNvPr id="3" name="Content Placeholder 2">
            <a:extLst>
              <a:ext uri="{FF2B5EF4-FFF2-40B4-BE49-F238E27FC236}">
                <a16:creationId xmlns:a16="http://schemas.microsoft.com/office/drawing/2014/main" id="{30600345-DB03-4339-D93E-2CFA44F58F61}"/>
              </a:ext>
            </a:extLst>
          </p:cNvPr>
          <p:cNvSpPr>
            <a:spLocks noGrp="1"/>
          </p:cNvSpPr>
          <p:nvPr>
            <p:ph idx="1"/>
          </p:nvPr>
        </p:nvSpPr>
        <p:spPr/>
        <p:txBody>
          <a:bodyPr/>
          <a:lstStyle/>
          <a:p>
            <a:r>
              <a:rPr lang="en-IE">
                <a:solidFill>
                  <a:srgbClr val="FFFF00"/>
                </a:solidFill>
              </a:rPr>
              <a:t>Role</a:t>
            </a:r>
            <a:r>
              <a:rPr lang="en-IE"/>
              <a:t>:</a:t>
            </a:r>
          </a:p>
          <a:p>
            <a:pPr lvl="1"/>
            <a:r>
              <a:rPr lang="en-IE">
                <a:solidFill>
                  <a:schemeClr val="accent6">
                    <a:lumMod val="60000"/>
                    <a:lumOff val="40000"/>
                  </a:schemeClr>
                </a:solidFill>
              </a:rPr>
              <a:t>Data Mining </a:t>
            </a:r>
            <a:r>
              <a:rPr lang="en-IE"/>
              <a:t>= gather, process, analyse data, detect patterns</a:t>
            </a:r>
          </a:p>
          <a:p>
            <a:pPr lvl="1"/>
            <a:r>
              <a:rPr lang="en-IE">
                <a:solidFill>
                  <a:schemeClr val="accent6">
                    <a:lumMod val="60000"/>
                    <a:lumOff val="40000"/>
                  </a:schemeClr>
                </a:solidFill>
              </a:rPr>
              <a:t>Machine learning </a:t>
            </a:r>
            <a:r>
              <a:rPr lang="en-IE"/>
              <a:t>= take prepared data and learn from it</a:t>
            </a:r>
          </a:p>
          <a:p>
            <a:r>
              <a:rPr lang="en-IE">
                <a:solidFill>
                  <a:srgbClr val="FFFF00"/>
                </a:solidFill>
              </a:rPr>
              <a:t>Process</a:t>
            </a:r>
            <a:r>
              <a:rPr lang="en-IE"/>
              <a:t>:</a:t>
            </a:r>
          </a:p>
          <a:p>
            <a:pPr lvl="1"/>
            <a:r>
              <a:rPr lang="en-IE">
                <a:solidFill>
                  <a:schemeClr val="accent6">
                    <a:lumMod val="60000"/>
                    <a:lumOff val="40000"/>
                  </a:schemeClr>
                </a:solidFill>
              </a:rPr>
              <a:t>Data Mining </a:t>
            </a:r>
            <a:r>
              <a:rPr lang="en-IE"/>
              <a:t>= highly controlled, supervised</a:t>
            </a:r>
          </a:p>
          <a:p>
            <a:pPr lvl="1"/>
            <a:r>
              <a:rPr lang="en-IE">
                <a:solidFill>
                  <a:schemeClr val="accent6">
                    <a:lumMod val="60000"/>
                    <a:lumOff val="40000"/>
                  </a:schemeClr>
                </a:solidFill>
              </a:rPr>
              <a:t>Machine Learning </a:t>
            </a:r>
            <a:r>
              <a:rPr lang="en-IE"/>
              <a:t>= more system autonomy in learning</a:t>
            </a:r>
          </a:p>
        </p:txBody>
      </p:sp>
    </p:spTree>
    <p:extLst>
      <p:ext uri="{BB962C8B-B14F-4D97-AF65-F5344CB8AC3E}">
        <p14:creationId xmlns:p14="http://schemas.microsoft.com/office/powerpoint/2010/main" val="2855118358"/>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764704"/>
          </a:xfrm>
        </p:spPr>
        <p:txBody>
          <a:bodyPr>
            <a:normAutofit/>
          </a:bodyPr>
          <a:lstStyle/>
          <a:p>
            <a:r>
              <a:rPr lang="en-IE"/>
              <a:t>Filter Bubbles</a:t>
            </a:r>
          </a:p>
        </p:txBody>
      </p:sp>
      <p:sp>
        <p:nvSpPr>
          <p:cNvPr id="3" name="Content Placeholder 2"/>
          <p:cNvSpPr>
            <a:spLocks noGrp="1"/>
          </p:cNvSpPr>
          <p:nvPr>
            <p:ph idx="1"/>
          </p:nvPr>
        </p:nvSpPr>
        <p:spPr>
          <a:xfrm>
            <a:off x="323850" y="980728"/>
            <a:ext cx="8820150" cy="5877273"/>
          </a:xfrm>
        </p:spPr>
        <p:txBody>
          <a:bodyPr>
            <a:normAutofit fontScale="77500" lnSpcReduction="20000"/>
          </a:bodyPr>
          <a:lstStyle/>
          <a:p>
            <a:r>
              <a:rPr lang="en-IE">
                <a:solidFill>
                  <a:srgbClr val="FFC000"/>
                </a:solidFill>
                <a:effectLst>
                  <a:outerShdw blurRad="38100" dist="38100" dir="2700000" algn="tl">
                    <a:srgbClr val="000000">
                      <a:alpha val="43137"/>
                    </a:srgbClr>
                  </a:outerShdw>
                </a:effectLst>
              </a:rPr>
              <a:t>Filter Bubble</a:t>
            </a:r>
            <a:r>
              <a:rPr lang="en-IE">
                <a:effectLst>
                  <a:outerShdw blurRad="38100" dist="38100" dir="2700000" algn="tl">
                    <a:srgbClr val="000000">
                      <a:alpha val="43137"/>
                    </a:srgbClr>
                  </a:outerShdw>
                </a:effectLst>
              </a:rPr>
              <a:t> = a state of intellectual isolation caused by personalised news feeds</a:t>
            </a:r>
          </a:p>
          <a:p>
            <a:pPr lvl="1"/>
            <a:r>
              <a:rPr lang="en-IE">
                <a:effectLst>
                  <a:outerShdw blurRad="38100" dist="38100" dir="2700000" algn="tl">
                    <a:srgbClr val="000000">
                      <a:alpha val="43137"/>
                    </a:srgbClr>
                  </a:outerShdw>
                </a:effectLst>
              </a:rPr>
              <a:t>users become separated from information that disagrees with their viewpoint</a:t>
            </a:r>
          </a:p>
          <a:p>
            <a:pPr lvl="1"/>
            <a:r>
              <a:rPr lang="en-IE">
                <a:effectLst>
                  <a:outerShdw blurRad="38100" dist="38100" dir="2700000" algn="tl">
                    <a:srgbClr val="000000">
                      <a:alpha val="43137"/>
                    </a:srgbClr>
                  </a:outerShdw>
                </a:effectLst>
              </a:rPr>
              <a:t>Isolates people in their own ideological bubbles</a:t>
            </a:r>
          </a:p>
          <a:p>
            <a:r>
              <a:rPr lang="en-IE">
                <a:effectLst>
                  <a:outerShdw blurRad="38100" dist="38100" dir="2700000" algn="tl">
                    <a:srgbClr val="000000">
                      <a:alpha val="43137"/>
                    </a:srgbClr>
                  </a:outerShdw>
                </a:effectLst>
              </a:rPr>
              <a:t>Hidden - Most do not realise it is happening</a:t>
            </a:r>
          </a:p>
          <a:p>
            <a:pPr lvl="1"/>
            <a:r>
              <a:rPr lang="en-IE">
                <a:effectLst>
                  <a:outerShdw blurRad="38100" dist="38100" dir="2700000" algn="tl">
                    <a:srgbClr val="000000">
                      <a:alpha val="43137"/>
                    </a:srgbClr>
                  </a:outerShdw>
                </a:effectLst>
              </a:rPr>
              <a:t>75% of Facebook users, 90% of Google users</a:t>
            </a:r>
          </a:p>
          <a:p>
            <a:r>
              <a:rPr lang="en-IE">
                <a:effectLst>
                  <a:outerShdw blurRad="38100" dist="38100" dir="2700000" algn="tl">
                    <a:srgbClr val="000000">
                      <a:alpha val="43137"/>
                    </a:srgbClr>
                  </a:outerShdw>
                </a:effectLst>
              </a:rPr>
              <a:t>Reduces exposure to conflicting views </a:t>
            </a:r>
          </a:p>
          <a:p>
            <a:r>
              <a:rPr lang="en-IE">
                <a:effectLst>
                  <a:outerShdw blurRad="38100" dist="38100" dir="2700000" algn="tl">
                    <a:srgbClr val="000000">
                      <a:alpha val="43137"/>
                    </a:srgbClr>
                  </a:outerShdw>
                </a:effectLst>
              </a:rPr>
              <a:t>Empirical dangers:</a:t>
            </a:r>
          </a:p>
          <a:p>
            <a:pPr lvl="1"/>
            <a:r>
              <a:rPr lang="en-IE">
                <a:effectLst>
                  <a:outerShdw blurRad="38100" dist="38100" dir="2700000" algn="tl">
                    <a:srgbClr val="000000">
                      <a:alpha val="43137"/>
                    </a:srgbClr>
                  </a:outerShdw>
                </a:effectLst>
              </a:rPr>
              <a:t>Confirmation bias</a:t>
            </a:r>
          </a:p>
          <a:p>
            <a:pPr lvl="1"/>
            <a:r>
              <a:rPr lang="en-IE">
                <a:effectLst>
                  <a:outerShdw blurRad="38100" dist="38100" dir="2700000" algn="tl">
                    <a:srgbClr val="000000">
                      <a:alpha val="43137"/>
                    </a:srgbClr>
                  </a:outerShdw>
                </a:effectLst>
              </a:rPr>
              <a:t>Psychological harm</a:t>
            </a:r>
          </a:p>
          <a:p>
            <a:pPr lvl="1"/>
            <a:r>
              <a:rPr lang="en-IE">
                <a:effectLst>
                  <a:outerShdw blurRad="38100" dist="38100" dir="2700000" algn="tl">
                    <a:srgbClr val="000000">
                      <a:alpha val="43137"/>
                    </a:srgbClr>
                  </a:outerShdw>
                </a:effectLst>
              </a:rPr>
              <a:t>Misinformation</a:t>
            </a:r>
          </a:p>
          <a:p>
            <a:pPr lvl="1"/>
            <a:r>
              <a:rPr lang="en-IE">
                <a:effectLst>
                  <a:outerShdw blurRad="38100" dist="38100" dir="2700000" algn="tl">
                    <a:srgbClr val="000000">
                      <a:alpha val="43137"/>
                    </a:srgbClr>
                  </a:outerShdw>
                </a:effectLst>
              </a:rPr>
              <a:t>Social sorting</a:t>
            </a:r>
          </a:p>
          <a:p>
            <a:pPr lvl="1"/>
            <a:r>
              <a:rPr lang="en-IE">
                <a:effectLst>
                  <a:outerShdw blurRad="38100" dist="38100" dir="2700000" algn="tl">
                    <a:srgbClr val="000000">
                      <a:alpha val="43137"/>
                    </a:srgbClr>
                  </a:outerShdw>
                </a:effectLst>
              </a:rPr>
              <a:t>Fake news</a:t>
            </a:r>
          </a:p>
          <a:p>
            <a:pPr lvl="1"/>
            <a:r>
              <a:rPr lang="en-IE">
                <a:effectLst>
                  <a:outerShdw blurRad="38100" dist="38100" dir="2700000" algn="tl">
                    <a:srgbClr val="000000">
                      <a:alpha val="43137"/>
                    </a:srgbClr>
                  </a:outerShdw>
                </a:effectLst>
              </a:rPr>
              <a:t>Undermines democracy</a:t>
            </a:r>
          </a:p>
          <a:p>
            <a:pPr lvl="1"/>
            <a:r>
              <a:rPr lang="en-IE">
                <a:effectLst>
                  <a:outerShdw blurRad="38100" dist="38100" dir="2700000" algn="tl">
                    <a:srgbClr val="000000">
                      <a:alpha val="43137"/>
                    </a:srgbClr>
                  </a:outerShdw>
                </a:effectLst>
              </a:rPr>
              <a:t>Generates untrue intellectual complexes</a:t>
            </a:r>
          </a:p>
          <a:p>
            <a:pPr lvl="2"/>
            <a:r>
              <a:rPr lang="en-IE">
                <a:effectLst>
                  <a:outerShdw blurRad="38100" dist="38100" dir="2700000" algn="tl">
                    <a:srgbClr val="000000">
                      <a:alpha val="43137"/>
                    </a:srgbClr>
                  </a:outerShdw>
                </a:effectLst>
              </a:rPr>
              <a:t>EG: Ant-Vax, Sovereign Citizens, Flat Earthers</a:t>
            </a:r>
          </a:p>
          <a:p>
            <a:pPr lvl="1"/>
            <a:endParaRPr lang="en-IE">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5132074"/>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Search for ‘egypt’</a:t>
            </a:r>
          </a:p>
        </p:txBody>
      </p:sp>
      <p:pic>
        <p:nvPicPr>
          <p:cNvPr id="3074" name="Picture 2" descr="Image result for filter bubble compar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9254" t="12359" r="6721" b="45894"/>
          <a:stretch/>
        </p:blipFill>
        <p:spPr bwMode="auto">
          <a:xfrm>
            <a:off x="179512" y="1412776"/>
            <a:ext cx="443870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filter bubble compar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9526" t="56658" r="6449" b="1595"/>
          <a:stretch/>
        </p:blipFill>
        <p:spPr bwMode="auto">
          <a:xfrm>
            <a:off x="4716016" y="1412776"/>
            <a:ext cx="4438709"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487275"/>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thats all folks"/>
          <p:cNvPicPr>
            <a:picLocks noChangeAspect="1" noChangeArrowheads="1"/>
          </p:cNvPicPr>
          <p:nvPr/>
        </p:nvPicPr>
        <p:blipFill rotWithShape="1">
          <a:blip r:embed="rId2">
            <a:extLst>
              <a:ext uri="{28A0092B-C50C-407E-A947-70E740481C1C}">
                <a14:useLocalDpi xmlns:a14="http://schemas.microsoft.com/office/drawing/2010/main" val="0"/>
              </a:ext>
            </a:extLst>
          </a:blip>
          <a:srcRect t="4037" b="6913"/>
          <a:stretch/>
        </p:blipFill>
        <p:spPr bwMode="auto">
          <a:xfrm>
            <a:off x="899592" y="138808"/>
            <a:ext cx="7509863" cy="6687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0"/>
            <a:ext cx="1512168" cy="1196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3730359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14D5E-C9C1-6EF7-9954-CAF7B6AE7433}"/>
              </a:ext>
            </a:extLst>
          </p:cNvPr>
          <p:cNvSpPr>
            <a:spLocks noGrp="1"/>
          </p:cNvSpPr>
          <p:nvPr>
            <p:ph type="title"/>
          </p:nvPr>
        </p:nvSpPr>
        <p:spPr/>
        <p:txBody>
          <a:bodyPr/>
          <a:lstStyle/>
          <a:p>
            <a:r>
              <a:rPr lang="en-IE"/>
              <a:t>DM vs ML</a:t>
            </a:r>
          </a:p>
        </p:txBody>
      </p:sp>
      <p:sp>
        <p:nvSpPr>
          <p:cNvPr id="3" name="Content Placeholder 2">
            <a:extLst>
              <a:ext uri="{FF2B5EF4-FFF2-40B4-BE49-F238E27FC236}">
                <a16:creationId xmlns:a16="http://schemas.microsoft.com/office/drawing/2014/main" id="{D4737653-0324-C5F9-EC1B-3FF3086AD33A}"/>
              </a:ext>
            </a:extLst>
          </p:cNvPr>
          <p:cNvSpPr>
            <a:spLocks noGrp="1"/>
          </p:cNvSpPr>
          <p:nvPr>
            <p:ph idx="1"/>
          </p:nvPr>
        </p:nvSpPr>
        <p:spPr/>
        <p:txBody>
          <a:bodyPr>
            <a:normAutofit fontScale="77500" lnSpcReduction="20000"/>
          </a:bodyPr>
          <a:lstStyle/>
          <a:p>
            <a:r>
              <a:rPr lang="en-IE"/>
              <a:t>Both analyse existing data</a:t>
            </a:r>
          </a:p>
          <a:p>
            <a:r>
              <a:rPr lang="en-IE">
                <a:solidFill>
                  <a:srgbClr val="FFFF00"/>
                </a:solidFill>
              </a:rPr>
              <a:t>Focus</a:t>
            </a:r>
            <a:r>
              <a:rPr lang="en-IE"/>
              <a:t>: </a:t>
            </a:r>
          </a:p>
          <a:p>
            <a:pPr lvl="1"/>
            <a:r>
              <a:rPr lang="en-IE">
                <a:solidFill>
                  <a:schemeClr val="accent6">
                    <a:lumMod val="60000"/>
                    <a:lumOff val="40000"/>
                  </a:schemeClr>
                </a:solidFill>
              </a:rPr>
              <a:t>Data</a:t>
            </a:r>
            <a:r>
              <a:rPr lang="en-IE"/>
              <a:t> </a:t>
            </a:r>
            <a:r>
              <a:rPr lang="en-IE">
                <a:solidFill>
                  <a:schemeClr val="accent6">
                    <a:lumMod val="60000"/>
                    <a:lumOff val="40000"/>
                  </a:schemeClr>
                </a:solidFill>
              </a:rPr>
              <a:t>mining</a:t>
            </a:r>
            <a:r>
              <a:rPr lang="en-IE"/>
              <a:t> = discovering patterns and insights</a:t>
            </a:r>
          </a:p>
          <a:p>
            <a:pPr lvl="1"/>
            <a:r>
              <a:rPr lang="en-IE">
                <a:solidFill>
                  <a:schemeClr val="accent6">
                    <a:lumMod val="60000"/>
                    <a:lumOff val="40000"/>
                  </a:schemeClr>
                </a:solidFill>
              </a:rPr>
              <a:t>Machine learning </a:t>
            </a:r>
            <a:r>
              <a:rPr lang="en-IE"/>
              <a:t>= developing algorithms that can learn and improve</a:t>
            </a:r>
          </a:p>
          <a:p>
            <a:r>
              <a:rPr lang="en-IE">
                <a:solidFill>
                  <a:srgbClr val="FFFF00"/>
                </a:solidFill>
              </a:rPr>
              <a:t>Process</a:t>
            </a:r>
            <a:r>
              <a:rPr lang="en-IE"/>
              <a:t>: </a:t>
            </a:r>
          </a:p>
          <a:p>
            <a:pPr lvl="1"/>
            <a:r>
              <a:rPr lang="en-IE">
                <a:solidFill>
                  <a:schemeClr val="accent6">
                    <a:lumMod val="60000"/>
                    <a:lumOff val="40000"/>
                  </a:schemeClr>
                </a:solidFill>
              </a:rPr>
              <a:t>Data</a:t>
            </a:r>
            <a:r>
              <a:rPr lang="en-IE"/>
              <a:t> </a:t>
            </a:r>
            <a:r>
              <a:rPr lang="en-IE">
                <a:solidFill>
                  <a:schemeClr val="accent6">
                    <a:lumMod val="60000"/>
                    <a:lumOff val="40000"/>
                  </a:schemeClr>
                </a:solidFill>
              </a:rPr>
              <a:t>mining</a:t>
            </a:r>
            <a:r>
              <a:rPr lang="en-IE"/>
              <a:t> = analyzing data to identify patterns and relationships</a:t>
            </a:r>
          </a:p>
          <a:p>
            <a:pPr lvl="1"/>
            <a:r>
              <a:rPr lang="en-IE">
                <a:solidFill>
                  <a:schemeClr val="accent6">
                    <a:lumMod val="60000"/>
                    <a:lumOff val="40000"/>
                  </a:schemeClr>
                </a:solidFill>
              </a:rPr>
              <a:t>Machine</a:t>
            </a:r>
            <a:r>
              <a:rPr lang="en-IE"/>
              <a:t> </a:t>
            </a:r>
            <a:r>
              <a:rPr lang="en-IE">
                <a:solidFill>
                  <a:schemeClr val="accent6">
                    <a:lumMod val="60000"/>
                    <a:lumOff val="40000"/>
                  </a:schemeClr>
                </a:solidFill>
              </a:rPr>
              <a:t>learning</a:t>
            </a:r>
            <a:r>
              <a:rPr lang="en-IE"/>
              <a:t> = feeding data into an algorithm then allowing the algorithm to learn and improve over time. </a:t>
            </a:r>
          </a:p>
          <a:p>
            <a:r>
              <a:rPr lang="en-IE">
                <a:solidFill>
                  <a:srgbClr val="FFFF00"/>
                </a:solidFill>
              </a:rPr>
              <a:t>Goal</a:t>
            </a:r>
            <a:r>
              <a:rPr lang="en-IE"/>
              <a:t>: </a:t>
            </a:r>
          </a:p>
          <a:p>
            <a:pPr lvl="1"/>
            <a:r>
              <a:rPr lang="en-IE">
                <a:solidFill>
                  <a:schemeClr val="accent6">
                    <a:lumMod val="60000"/>
                    <a:lumOff val="40000"/>
                  </a:schemeClr>
                </a:solidFill>
              </a:rPr>
              <a:t>Data</a:t>
            </a:r>
            <a:r>
              <a:rPr lang="en-IE"/>
              <a:t> </a:t>
            </a:r>
            <a:r>
              <a:rPr lang="en-IE">
                <a:solidFill>
                  <a:schemeClr val="accent6">
                    <a:lumMod val="60000"/>
                    <a:lumOff val="40000"/>
                  </a:schemeClr>
                </a:solidFill>
              </a:rPr>
              <a:t>mining</a:t>
            </a:r>
            <a:r>
              <a:rPr lang="en-IE"/>
              <a:t> = extract insights from data that can inform decision-making</a:t>
            </a:r>
          </a:p>
          <a:p>
            <a:pPr lvl="1"/>
            <a:r>
              <a:rPr lang="en-IE">
                <a:solidFill>
                  <a:schemeClr val="accent6">
                    <a:lumMod val="60000"/>
                    <a:lumOff val="40000"/>
                  </a:schemeClr>
                </a:solidFill>
              </a:rPr>
              <a:t>Machine</a:t>
            </a:r>
            <a:r>
              <a:rPr lang="en-IE"/>
              <a:t> </a:t>
            </a:r>
            <a:r>
              <a:rPr lang="en-IE">
                <a:solidFill>
                  <a:schemeClr val="accent6">
                    <a:lumMod val="60000"/>
                    <a:lumOff val="40000"/>
                  </a:schemeClr>
                </a:solidFill>
              </a:rPr>
              <a:t>learning</a:t>
            </a:r>
            <a:r>
              <a:rPr lang="en-IE"/>
              <a:t> =  develop models that can make predictions or decisions based on new data</a:t>
            </a:r>
          </a:p>
        </p:txBody>
      </p:sp>
    </p:spTree>
    <p:extLst>
      <p:ext uri="{BB962C8B-B14F-4D97-AF65-F5344CB8AC3E}">
        <p14:creationId xmlns:p14="http://schemas.microsoft.com/office/powerpoint/2010/main" val="31894127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AD9D-A51A-6218-8BF2-D669EE1F542C}"/>
              </a:ext>
            </a:extLst>
          </p:cNvPr>
          <p:cNvSpPr>
            <a:spLocks noGrp="1"/>
          </p:cNvSpPr>
          <p:nvPr>
            <p:ph type="title"/>
          </p:nvPr>
        </p:nvSpPr>
        <p:spPr/>
        <p:txBody>
          <a:bodyPr/>
          <a:lstStyle/>
          <a:p>
            <a:r>
              <a:rPr lang="en-IE"/>
              <a:t>Data Mining</a:t>
            </a:r>
          </a:p>
        </p:txBody>
      </p:sp>
      <p:sp>
        <p:nvSpPr>
          <p:cNvPr id="3" name="Content Placeholder 2">
            <a:extLst>
              <a:ext uri="{FF2B5EF4-FFF2-40B4-BE49-F238E27FC236}">
                <a16:creationId xmlns:a16="http://schemas.microsoft.com/office/drawing/2014/main" id="{6F3F4ED3-470F-0293-511E-45C2DB51A0C9}"/>
              </a:ext>
            </a:extLst>
          </p:cNvPr>
          <p:cNvSpPr>
            <a:spLocks noGrp="1"/>
          </p:cNvSpPr>
          <p:nvPr>
            <p:ph idx="1"/>
          </p:nvPr>
        </p:nvSpPr>
        <p:spPr/>
        <p:txBody>
          <a:bodyPr/>
          <a:lstStyle/>
          <a:p>
            <a:endParaRPr lang="en-IE"/>
          </a:p>
        </p:txBody>
      </p:sp>
      <p:pic>
        <p:nvPicPr>
          <p:cNvPr id="1028" name="Picture 4" descr="A Quick Guide to Data Mining">
            <a:extLst>
              <a:ext uri="{FF2B5EF4-FFF2-40B4-BE49-F238E27FC236}">
                <a16:creationId xmlns:a16="http://schemas.microsoft.com/office/drawing/2014/main" id="{156A4A3A-DC65-D5AE-9536-A1805F89B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 y="918964"/>
            <a:ext cx="9144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7810"/>
      </p:ext>
    </p:extLst>
  </p:cSld>
  <p:clrMapOvr>
    <a:masterClrMapping/>
  </p:clrMapOvr>
  <p:transition spd="slow">
    <p:wipe/>
  </p:transition>
</p:sld>
</file>

<file path=ppt/theme/theme1.xml><?xml version="1.0" encoding="utf-8"?>
<a:theme xmlns:a="http://schemas.openxmlformats.org/drawingml/2006/main" name="my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myTheme</Template>
  <TotalTime>5647</TotalTime>
  <Words>4090</Words>
  <Application>Microsoft Office PowerPoint</Application>
  <PresentationFormat>On-screen Show (4:3)</PresentationFormat>
  <Paragraphs>491</Paragraphs>
  <Slides>72</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Adobe Caslon Pro</vt:lpstr>
      <vt:lpstr>Adobe Garamond Pro</vt:lpstr>
      <vt:lpstr>Arial</vt:lpstr>
      <vt:lpstr>Calibri</vt:lpstr>
      <vt:lpstr>Cambria</vt:lpstr>
      <vt:lpstr>Wingdings</vt:lpstr>
      <vt:lpstr>Wingdings 2</vt:lpstr>
      <vt:lpstr>myTheme</vt:lpstr>
      <vt:lpstr>CS439 – Lecture 2</vt:lpstr>
      <vt:lpstr>“It will be ready next year….”</vt:lpstr>
      <vt:lpstr>Gartner Hype Cycle</vt:lpstr>
      <vt:lpstr>Hype Cycle 2024</vt:lpstr>
      <vt:lpstr>PowerPoint Presentation</vt:lpstr>
      <vt:lpstr>Data Mining, Machine Learning &amp; Bias</vt:lpstr>
      <vt:lpstr>Artificial Intelligence</vt:lpstr>
      <vt:lpstr>DM vs ML</vt:lpstr>
      <vt:lpstr>Data Mining</vt:lpstr>
      <vt:lpstr>Machine Learning</vt:lpstr>
      <vt:lpstr>Search = Data Mining</vt:lpstr>
      <vt:lpstr>Data mining human bias</vt:lpstr>
      <vt:lpstr>Google Image Search “professional hair”</vt:lpstr>
      <vt:lpstr>Google Image Search “unprofessional hair”</vt:lpstr>
      <vt:lpstr>Algorithmic Bias by Design</vt:lpstr>
      <vt:lpstr>Search Engine Manipulation Effect</vt:lpstr>
      <vt:lpstr>Tay Chatbot</vt:lpstr>
      <vt:lpstr>How much accuracy do you need?</vt:lpstr>
      <vt:lpstr>Playing with Numbers</vt:lpstr>
      <vt:lpstr>Responsibility?</vt:lpstr>
      <vt:lpstr>Humans vs Algorithms</vt:lpstr>
      <vt:lpstr>Filter Bubbles</vt:lpstr>
      <vt:lpstr>Search for ‘egypt’</vt:lpstr>
      <vt:lpstr>How many people should Facebook kill?</vt:lpstr>
      <vt:lpstr>Competition in Society</vt:lpstr>
      <vt:lpstr>Technology Needs Rules</vt:lpstr>
      <vt:lpstr>Standards Bodies</vt:lpstr>
      <vt:lpstr>Why Competition Over Standards</vt:lpstr>
      <vt:lpstr>DRM in HTML 5.0</vt:lpstr>
      <vt:lpstr>What is competition about: Bourdieu &amp; Bernays</vt:lpstr>
      <vt:lpstr>Pierre Bourdieu</vt:lpstr>
      <vt:lpstr>How do we experience society?</vt:lpstr>
      <vt:lpstr>Habitus</vt:lpstr>
      <vt:lpstr>Habitus &amp; Society</vt:lpstr>
      <vt:lpstr>Field</vt:lpstr>
      <vt:lpstr>The Forms of Capital (1986)</vt:lpstr>
      <vt:lpstr>Converting Capital</vt:lpstr>
      <vt:lpstr>Misrecognition</vt:lpstr>
      <vt:lpstr>Summary so far</vt:lpstr>
      <vt:lpstr>Wrong habitus</vt:lpstr>
      <vt:lpstr>Right habitus</vt:lpstr>
      <vt:lpstr>Edward Bernays</vt:lpstr>
      <vt:lpstr>Propaganda – 1928</vt:lpstr>
      <vt:lpstr>Bernays Campaigns</vt:lpstr>
      <vt:lpstr>Bernays + Bordieu</vt:lpstr>
      <vt:lpstr>PowerPoint Presentation</vt:lpstr>
      <vt:lpstr>Purchasing symbolic capital</vt:lpstr>
      <vt:lpstr>Misrecognition Experts</vt:lpstr>
      <vt:lpstr>Rentier Capitalism</vt:lpstr>
      <vt:lpstr>Terms</vt:lpstr>
      <vt:lpstr>Kindle</vt:lpstr>
      <vt:lpstr>The Court of Amazon 2009</vt:lpstr>
      <vt:lpstr>The Court of Amazon 2011</vt:lpstr>
      <vt:lpstr>Right to Repair</vt:lpstr>
      <vt:lpstr>St Jude Medical</vt:lpstr>
      <vt:lpstr>“Illegitimate” Useage</vt:lpstr>
      <vt:lpstr>Illegal Coffee</vt:lpstr>
      <vt:lpstr>It’s not your phone</vt:lpstr>
      <vt:lpstr>It’s (sort of) your content</vt:lpstr>
      <vt:lpstr>You are the Advertisement</vt:lpstr>
      <vt:lpstr>PowerPoint Presentation</vt:lpstr>
      <vt:lpstr>Digital Alienation</vt:lpstr>
      <vt:lpstr>Traditional Alienation</vt:lpstr>
      <vt:lpstr>Digital Alienation</vt:lpstr>
      <vt:lpstr>Digital Alienation</vt:lpstr>
      <vt:lpstr>Process of digital alienation</vt:lpstr>
      <vt:lpstr>Estrangement</vt:lpstr>
      <vt:lpstr>Coercion</vt:lpstr>
      <vt:lpstr>Exploitation</vt:lpstr>
      <vt:lpstr>Filter Bubbles</vt:lpstr>
      <vt:lpstr>Search for ‘egypt’</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Technological Determinism</dc:title>
  <dc:creator>Brandt Dainow</dc:creator>
  <cp:lastModifiedBy>Brandt Dainow</cp:lastModifiedBy>
  <cp:revision>91</cp:revision>
  <cp:lastPrinted>2023-02-16T16:21:25Z</cp:lastPrinted>
  <dcterms:created xsi:type="dcterms:W3CDTF">2020-01-02T16:33:41Z</dcterms:created>
  <dcterms:modified xsi:type="dcterms:W3CDTF">2024-02-14T21:37:21Z</dcterms:modified>
</cp:coreProperties>
</file>