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18"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11" r:id="rId26"/>
    <p:sldId id="312" r:id="rId27"/>
    <p:sldId id="368" r:id="rId28"/>
    <p:sldId id="369" r:id="rId29"/>
    <p:sldId id="370" r:id="rId30"/>
    <p:sldId id="371" r:id="rId31"/>
    <p:sldId id="372" r:id="rId32"/>
    <p:sldId id="373" r:id="rId33"/>
    <p:sldId id="257" r:id="rId34"/>
    <p:sldId id="258" r:id="rId35"/>
    <p:sldId id="259" r:id="rId36"/>
    <p:sldId id="276" r:id="rId37"/>
    <p:sldId id="260" r:id="rId38"/>
    <p:sldId id="268" r:id="rId39"/>
    <p:sldId id="269" r:id="rId40"/>
    <p:sldId id="272" r:id="rId41"/>
    <p:sldId id="273" r:id="rId42"/>
    <p:sldId id="270" r:id="rId43"/>
    <p:sldId id="271" r:id="rId44"/>
    <p:sldId id="261" r:id="rId45"/>
    <p:sldId id="274" r:id="rId46"/>
    <p:sldId id="262" r:id="rId47"/>
    <p:sldId id="275"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27" autoAdjust="0"/>
  </p:normalViewPr>
  <p:slideViewPr>
    <p:cSldViewPr>
      <p:cViewPr varScale="1">
        <p:scale>
          <a:sx n="91" d="100"/>
          <a:sy n="91" d="100"/>
        </p:scale>
        <p:origin x="218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3" d="100"/>
          <a:sy n="83" d="100"/>
        </p:scale>
        <p:origin x="38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69487-FA37-CDEE-462D-BF0ADC0AEF54}"/>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IE" sz="800" i="1"/>
              <a:t>CS439 – Lecture 4</a:t>
            </a:r>
          </a:p>
        </p:txBody>
      </p:sp>
      <p:sp>
        <p:nvSpPr>
          <p:cNvPr id="4" name="Footer Placeholder 3">
            <a:extLst>
              <a:ext uri="{FF2B5EF4-FFF2-40B4-BE49-F238E27FC236}">
                <a16:creationId xmlns:a16="http://schemas.microsoft.com/office/drawing/2014/main" id="{8803CE27-101B-7461-954A-E4E564FDEBD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75FC3A-4F28-3238-E22B-858630ADBFD6}"/>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81CE2EDF-AACB-4862-B00E-F0E43DFAE6FE}" type="slidenum">
              <a:rPr lang="en-IE" smtClean="0"/>
              <a:t>‹#›</a:t>
            </a:fld>
            <a:endParaRPr lang="en-IE"/>
          </a:p>
        </p:txBody>
      </p:sp>
    </p:spTree>
    <p:extLst>
      <p:ext uri="{BB962C8B-B14F-4D97-AF65-F5344CB8AC3E}">
        <p14:creationId xmlns:p14="http://schemas.microsoft.com/office/powerpoint/2010/main" val="2929864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E8A83BD-F530-42AF-BAC1-31A505C04A50}" type="datetimeFigureOut">
              <a:rPr lang="en-IE" smtClean="0"/>
              <a:t>28/02/2024</a:t>
            </a:fld>
            <a:endParaRPr lang="en-I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323D66-14B6-4B01-A7BE-E63B30BD07BF}" type="slidenum">
              <a:rPr lang="en-IE" smtClean="0"/>
              <a:t>‹#›</a:t>
            </a:fld>
            <a:endParaRPr lang="en-IE"/>
          </a:p>
        </p:txBody>
      </p:sp>
    </p:spTree>
    <p:extLst>
      <p:ext uri="{BB962C8B-B14F-4D97-AF65-F5344CB8AC3E}">
        <p14:creationId xmlns:p14="http://schemas.microsoft.com/office/powerpoint/2010/main" val="105533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33</a:t>
            </a:fld>
            <a:endParaRPr lang="en-IE"/>
          </a:p>
        </p:txBody>
      </p:sp>
    </p:spTree>
    <p:extLst>
      <p:ext uri="{BB962C8B-B14F-4D97-AF65-F5344CB8AC3E}">
        <p14:creationId xmlns:p14="http://schemas.microsoft.com/office/powerpoint/2010/main" val="426681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34</a:t>
            </a:fld>
            <a:endParaRPr lang="en-IE"/>
          </a:p>
        </p:txBody>
      </p:sp>
    </p:spTree>
    <p:extLst>
      <p:ext uri="{BB962C8B-B14F-4D97-AF65-F5344CB8AC3E}">
        <p14:creationId xmlns:p14="http://schemas.microsoft.com/office/powerpoint/2010/main" val="82731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343400"/>
            <a:ext cx="6624736" cy="4114800"/>
          </a:xfrm>
        </p:spPr>
        <p:txBody>
          <a:bodyPr/>
          <a:lstStyle/>
          <a:p>
            <a:r>
              <a:rPr lang="en-IE"/>
              <a:t>Instrumentalism</a:t>
            </a:r>
          </a:p>
          <a:p>
            <a:r>
              <a:rPr lang="en-IE"/>
              <a:t>She calls this instrumentarian power, in contrast to totalitarian power. Instrumentarian power. Two reasons: One, it relies on the instrumentation of the digital age because it’s through that medium that we are being tuned and herded and shunted and coached and modified. Instrumentarian power wants to control you, but it doesn’t care about hurting you. It wants to control you toward its guaranteed commercial outcomes. You are simply instrumentalized toward the outcomes of its business customers.  So you’re a means to others’ commercial ends. You’re instrumentalized and you’re surrounded by this milieu of instrumentation that is sort of hands-off. It’s your dishwasher, and your television set, and your car and the telematics, and your phone. It’s this whole digital surround that is now the instrumented medium that is producing the knowledge that creates the opportunity for the power to modify your behavior. </a:t>
            </a:r>
          </a:p>
          <a:p>
            <a:r>
              <a:rPr lang="en-IE"/>
              <a:t>Analysis &amp; Prediction</a:t>
            </a:r>
          </a:p>
          <a:p>
            <a:r>
              <a:rPr lang="en-IE"/>
              <a:t> there’s something called the five-factor personality model where you can pick behavioral cues from online material and you analyze it through this five factor personality model and come out with very specific personality assessments. Like, this is at the root of the Cambridge Analytica work. You can take behavioral data, you can run it through that model and make very fine-grain predictions. Like they can tell for example, if you’re gay, or if you’re likely to vote Sin Fein, or if you smoke grass. It’s correlated with all kinds of other behavioral predictions. So, for example they can take all the people who use lots of capital letters in their posts, and they can cross correlate that with your outcomes on these personality profiles, and in doing that, they can see that, you know, people who tend to use caps are people who have strong political opinions. These are huge databases that correlate all these different tiny little signals. Many of them organized by the five factor personality model and then there are other models built on the five factor personality — like IBM’s got 12 factors, and somebody else has 16 factors. There are these immense correlations that are running all the time</a:t>
            </a:r>
          </a:p>
          <a:p>
            <a:r>
              <a:rPr lang="en-IE"/>
              <a:t>You build up real detail about these profiles, in real psychological detail, so that you can then begin to predict how a person with this detailed profile is likely to react to stimulus. So this person with this profile and these predilection, and then if I bring a stimulus that says “this thing is happening and you should do this” — whether it’s “you should buy this” or “you should vote this way,” or “this thing is happening and you should be against this” — you’ve built a very robust prediction about how people with this profile are likely to react to that kind of stimulus. And that gets very fine-grained, very fine-tuned. This is happening with parallel processing with millions and millions of data points and it ends up you get really robust predictions about how people will react to certain kinds of material, triggers, stimuli, and so on.</a:t>
            </a:r>
          </a:p>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35</a:t>
            </a:fld>
            <a:endParaRPr lang="en-IE"/>
          </a:p>
        </p:txBody>
      </p:sp>
    </p:spTree>
    <p:extLst>
      <p:ext uri="{BB962C8B-B14F-4D97-AF65-F5344CB8AC3E}">
        <p14:creationId xmlns:p14="http://schemas.microsoft.com/office/powerpoint/2010/main" val="229528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36</a:t>
            </a:fld>
            <a:endParaRPr lang="en-IE"/>
          </a:p>
        </p:txBody>
      </p:sp>
    </p:spTree>
    <p:extLst>
      <p:ext uri="{BB962C8B-B14F-4D97-AF65-F5344CB8AC3E}">
        <p14:creationId xmlns:p14="http://schemas.microsoft.com/office/powerpoint/2010/main" val="407860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37</a:t>
            </a:fld>
            <a:endParaRPr lang="en-IE"/>
          </a:p>
        </p:txBody>
      </p:sp>
    </p:spTree>
    <p:extLst>
      <p:ext uri="{BB962C8B-B14F-4D97-AF65-F5344CB8AC3E}">
        <p14:creationId xmlns:p14="http://schemas.microsoft.com/office/powerpoint/2010/main" val="86294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38</a:t>
            </a:fld>
            <a:endParaRPr lang="en-IE"/>
          </a:p>
        </p:txBody>
      </p:sp>
    </p:spTree>
    <p:extLst>
      <p:ext uri="{BB962C8B-B14F-4D97-AF65-F5344CB8AC3E}">
        <p14:creationId xmlns:p14="http://schemas.microsoft.com/office/powerpoint/2010/main" val="227665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39</a:t>
            </a:fld>
            <a:endParaRPr lang="en-IE"/>
          </a:p>
        </p:txBody>
      </p:sp>
    </p:spTree>
    <p:extLst>
      <p:ext uri="{BB962C8B-B14F-4D97-AF65-F5344CB8AC3E}">
        <p14:creationId xmlns:p14="http://schemas.microsoft.com/office/powerpoint/2010/main" val="190556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0F199E5-0264-4C72-9FA4-68390B2D8AA1}" type="slidenum">
              <a:rPr lang="en-IE" smtClean="0"/>
              <a:t>40</a:t>
            </a:fld>
            <a:endParaRPr lang="en-IE"/>
          </a:p>
        </p:txBody>
      </p:sp>
    </p:spTree>
    <p:extLst>
      <p:ext uri="{BB962C8B-B14F-4D97-AF65-F5344CB8AC3E}">
        <p14:creationId xmlns:p14="http://schemas.microsoft.com/office/powerpoint/2010/main" val="376187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286515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258730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69774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9835"/>
            <a:ext cx="8229600" cy="1143000"/>
          </a:xfrm>
        </p:spPr>
        <p:txBody>
          <a:bodyPr/>
          <a:lstStyle>
            <a:lvl1pPr>
              <a:defRPr>
                <a:solidFill>
                  <a:srgbClr val="FFFF00"/>
                </a:solidFill>
                <a:effectLst>
                  <a:outerShdw blurRad="38100" dist="38100" dir="2700000" algn="tl">
                    <a:srgbClr val="000000">
                      <a:alpha val="43137"/>
                    </a:srgbClr>
                  </a:outerShdw>
                </a:effectLst>
              </a:defRPr>
            </a:lvl1pPr>
          </a:lstStyle>
          <a:p>
            <a:r>
              <a:rPr lang="en-US"/>
              <a:t>Click to edit Master title style</a:t>
            </a:r>
            <a:endParaRPr lang="en-IE"/>
          </a:p>
        </p:txBody>
      </p:sp>
      <p:sp>
        <p:nvSpPr>
          <p:cNvPr id="3" name="Content Placeholder 2"/>
          <p:cNvSpPr>
            <a:spLocks noGrp="1"/>
          </p:cNvSpPr>
          <p:nvPr>
            <p:ph idx="1"/>
          </p:nvPr>
        </p:nvSpPr>
        <p:spPr>
          <a:xfrm>
            <a:off x="457200" y="1412776"/>
            <a:ext cx="8229600" cy="5184576"/>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29686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501008"/>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55576" y="148478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3328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192003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6278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275908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25097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234012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D138B1-D8F8-48B8-98BE-7AB1DFF66068}" type="datetimeFigureOut">
              <a:rPr lang="en-IE">
                <a:solidFill>
                  <a:prstClr val="black"/>
                </a:solidFill>
              </a:rPr>
              <a:pPr/>
              <a:t>28/02/2024</a:t>
            </a:fld>
            <a:endParaRPr lang="en-IE"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IE"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152620-9CAD-4B2D-BB14-D0AD6F591AF0}" type="slidenum">
              <a:rPr lang="en-IE">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216012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00000">
              <a:schemeClr val="tx1">
                <a:lumMod val="85000"/>
                <a:lumOff val="1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5069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46179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AF9F-594C-6B6B-AE2F-711B341632E4}"/>
              </a:ext>
            </a:extLst>
          </p:cNvPr>
          <p:cNvSpPr>
            <a:spLocks noGrp="1"/>
          </p:cNvSpPr>
          <p:nvPr>
            <p:ph type="ctrTitle"/>
          </p:nvPr>
        </p:nvSpPr>
        <p:spPr/>
        <p:txBody>
          <a:bodyPr/>
          <a:lstStyle/>
          <a:p>
            <a:r>
              <a:rPr lang="en-IE"/>
              <a:t>CS439 – Lecture Feb 29, 2024</a:t>
            </a:r>
          </a:p>
        </p:txBody>
      </p:sp>
      <p:sp>
        <p:nvSpPr>
          <p:cNvPr id="3" name="Subtitle 2">
            <a:extLst>
              <a:ext uri="{FF2B5EF4-FFF2-40B4-BE49-F238E27FC236}">
                <a16:creationId xmlns:a16="http://schemas.microsoft.com/office/drawing/2014/main" id="{2402AAA1-D3BC-CAF4-C2FB-3EE359ACE5C3}"/>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125634010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Educational Surveillance</a:t>
            </a:r>
          </a:p>
        </p:txBody>
      </p:sp>
      <p:sp>
        <p:nvSpPr>
          <p:cNvPr id="3" name="Content Placeholder 2"/>
          <p:cNvSpPr>
            <a:spLocks noGrp="1"/>
          </p:cNvSpPr>
          <p:nvPr>
            <p:ph idx="1"/>
          </p:nvPr>
        </p:nvSpPr>
        <p:spPr>
          <a:xfrm>
            <a:off x="323850" y="1196753"/>
            <a:ext cx="8820150" cy="5661248"/>
          </a:xfrm>
        </p:spPr>
        <p:txBody>
          <a:bodyPr>
            <a:normAutofit fontScale="92500" lnSpcReduction="10000"/>
          </a:bodyPr>
          <a:lstStyle/>
          <a:p>
            <a:r>
              <a:rPr lang="en-IE">
                <a:solidFill>
                  <a:srgbClr val="92D050"/>
                </a:solidFill>
                <a:effectLst/>
              </a:rPr>
              <a:t>Hiksoft Intelligent Classroom Behavior Management System</a:t>
            </a:r>
          </a:p>
          <a:p>
            <a:r>
              <a:rPr lang="en-IE">
                <a:effectLst/>
              </a:rPr>
              <a:t>Records students' facial expressions</a:t>
            </a:r>
          </a:p>
          <a:p>
            <a:pPr lvl="1"/>
            <a:r>
              <a:rPr lang="en-IE">
                <a:effectLst/>
              </a:rPr>
              <a:t>Sorts into happy, angry, fearful, confused, bored, upset. </a:t>
            </a:r>
          </a:p>
          <a:p>
            <a:r>
              <a:rPr lang="en-IE">
                <a:effectLst/>
              </a:rPr>
              <a:t>Records student actions</a:t>
            </a:r>
          </a:p>
          <a:p>
            <a:pPr lvl="1"/>
            <a:r>
              <a:rPr lang="en-IE">
                <a:effectLst/>
              </a:rPr>
              <a:t>EG: writing, reading, raising a hand, sleeping</a:t>
            </a:r>
          </a:p>
          <a:p>
            <a:r>
              <a:rPr lang="en-IE">
                <a:effectLst/>
              </a:rPr>
              <a:t>“</a:t>
            </a:r>
            <a:r>
              <a:rPr lang="en-IE">
                <a:effectLst/>
                <a:latin typeface="Adobe Garamond Pro" pitchFamily="18" charset="0"/>
              </a:rPr>
              <a:t>Beforehand in some classes that I didn’t like much, sometimes I would be lazy and do things like take naps on the desk or flick through other textbooks. Since the school has introduced these cameras, it is like there are a pair of mystery eyes constantly watching me, and I don’t dare let my mind wander.”</a:t>
            </a:r>
            <a:endParaRPr lang="en-IE">
              <a:latin typeface="Adobe Garamond Pro" pitchFamily="18" charset="0"/>
            </a:endParaRPr>
          </a:p>
        </p:txBody>
      </p:sp>
    </p:spTree>
    <p:extLst>
      <p:ext uri="{BB962C8B-B14F-4D97-AF65-F5344CB8AC3E}">
        <p14:creationId xmlns:p14="http://schemas.microsoft.com/office/powerpoint/2010/main" val="407004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Windows 10+</a:t>
            </a:r>
          </a:p>
        </p:txBody>
      </p:sp>
      <p:sp>
        <p:nvSpPr>
          <p:cNvPr id="3" name="Content Placeholder 2"/>
          <p:cNvSpPr>
            <a:spLocks noGrp="1"/>
          </p:cNvSpPr>
          <p:nvPr>
            <p:ph idx="1"/>
          </p:nvPr>
        </p:nvSpPr>
        <p:spPr/>
        <p:txBody>
          <a:bodyPr>
            <a:normAutofit fontScale="62500" lnSpcReduction="20000"/>
          </a:bodyPr>
          <a:lstStyle/>
          <a:p>
            <a:r>
              <a:rPr lang="en-IE" b="1">
                <a:effectLst>
                  <a:outerShdw blurRad="38100" dist="38100" dir="2700000" algn="tl">
                    <a:srgbClr val="000000">
                      <a:alpha val="43137"/>
                    </a:srgbClr>
                  </a:outerShdw>
                </a:effectLst>
              </a:rPr>
              <a:t>How Microsoft handles diagnostic data</a:t>
            </a:r>
          </a:p>
          <a:p>
            <a:r>
              <a:rPr lang="en-IE">
                <a:effectLst>
                  <a:outerShdw blurRad="38100" dist="38100" dir="2700000" algn="tl">
                    <a:srgbClr val="000000">
                      <a:alpha val="43137"/>
                    </a:srgbClr>
                  </a:outerShdw>
                </a:effectLst>
              </a:rPr>
              <a:t>The diagnostic data is categorized into four levels:</a:t>
            </a:r>
          </a:p>
          <a:p>
            <a:r>
              <a:rPr lang="en-IE" b="1" u="sng">
                <a:solidFill>
                  <a:schemeClr val="bg2"/>
                </a:solidFill>
                <a:effectLst>
                  <a:outerShdw blurRad="38100" dist="38100" dir="2700000" algn="tl">
                    <a:srgbClr val="000000">
                      <a:alpha val="43137"/>
                    </a:srgbClr>
                  </a:outerShdw>
                </a:effectLst>
              </a:rPr>
              <a:t>Security</a:t>
            </a:r>
            <a:r>
              <a:rPr lang="en-IE">
                <a:effectLst>
                  <a:outerShdw blurRad="38100" dist="38100" dir="2700000" algn="tl">
                    <a:srgbClr val="000000">
                      <a:alpha val="43137"/>
                    </a:srgbClr>
                  </a:outerShdw>
                </a:effectLst>
              </a:rPr>
              <a:t>. Information that’s required to help keep Windows and Windows Server secure, including data about the Connected User Experiences and Telemetry component settings, the Malicious Software Removal Tool, and Windows Defender.</a:t>
            </a:r>
          </a:p>
          <a:p>
            <a:r>
              <a:rPr lang="en-IE" b="1" u="sng">
                <a:effectLst>
                  <a:outerShdw blurRad="38100" dist="38100" dir="2700000" algn="tl">
                    <a:srgbClr val="000000">
                      <a:alpha val="43137"/>
                    </a:srgbClr>
                  </a:outerShdw>
                </a:effectLst>
              </a:rPr>
              <a:t>Basic</a:t>
            </a:r>
            <a:r>
              <a:rPr lang="en-IE">
                <a:effectLst>
                  <a:outerShdw blurRad="38100" dist="38100" dir="2700000" algn="tl">
                    <a:srgbClr val="000000">
                      <a:alpha val="43137"/>
                    </a:srgbClr>
                  </a:outerShdw>
                </a:effectLst>
              </a:rPr>
              <a:t>. Basic device info, including: quality-related data, app compatibility, and data from the </a:t>
            </a:r>
            <a:r>
              <a:rPr lang="en-IE" b="1">
                <a:effectLst>
                  <a:outerShdw blurRad="38100" dist="38100" dir="2700000" algn="tl">
                    <a:srgbClr val="000000">
                      <a:alpha val="43137"/>
                    </a:srgbClr>
                  </a:outerShdw>
                </a:effectLst>
              </a:rPr>
              <a:t>Security</a:t>
            </a:r>
            <a:r>
              <a:rPr lang="en-IE">
                <a:effectLst>
                  <a:outerShdw blurRad="38100" dist="38100" dir="2700000" algn="tl">
                    <a:srgbClr val="000000">
                      <a:alpha val="43137"/>
                    </a:srgbClr>
                  </a:outerShdw>
                </a:effectLst>
              </a:rPr>
              <a:t> level.</a:t>
            </a:r>
          </a:p>
          <a:p>
            <a:r>
              <a:rPr lang="en-IE" b="1" u="sng">
                <a:effectLst>
                  <a:outerShdw blurRad="38100" dist="38100" dir="2700000" algn="tl">
                    <a:srgbClr val="000000">
                      <a:alpha val="43137"/>
                    </a:srgbClr>
                  </a:outerShdw>
                </a:effectLst>
              </a:rPr>
              <a:t>Enhanced</a:t>
            </a:r>
            <a:r>
              <a:rPr lang="en-IE">
                <a:effectLst>
                  <a:outerShdw blurRad="38100" dist="38100" dir="2700000" algn="tl">
                    <a:srgbClr val="000000">
                      <a:alpha val="43137"/>
                    </a:srgbClr>
                  </a:outerShdw>
                </a:effectLst>
              </a:rPr>
              <a:t>. Additional insights, including: how Windows, Windows Server, and apps are used, how they perform, advanced reliability data, and data from both the </a:t>
            </a:r>
            <a:r>
              <a:rPr lang="en-IE" b="1">
                <a:effectLst>
                  <a:outerShdw blurRad="38100" dist="38100" dir="2700000" algn="tl">
                    <a:srgbClr val="000000">
                      <a:alpha val="43137"/>
                    </a:srgbClr>
                  </a:outerShdw>
                </a:effectLst>
              </a:rPr>
              <a:t>Basic</a:t>
            </a:r>
            <a:r>
              <a:rPr lang="en-IE">
                <a:effectLst>
                  <a:outerShdw blurRad="38100" dist="38100" dir="2700000" algn="tl">
                    <a:srgbClr val="000000">
                      <a:alpha val="43137"/>
                    </a:srgbClr>
                  </a:outerShdw>
                </a:effectLst>
              </a:rPr>
              <a:t> and the </a:t>
            </a:r>
            <a:r>
              <a:rPr lang="en-IE" b="1">
                <a:effectLst>
                  <a:outerShdw blurRad="38100" dist="38100" dir="2700000" algn="tl">
                    <a:srgbClr val="000000">
                      <a:alpha val="43137"/>
                    </a:srgbClr>
                  </a:outerShdw>
                </a:effectLst>
              </a:rPr>
              <a:t>Security</a:t>
            </a:r>
            <a:r>
              <a:rPr lang="en-IE">
                <a:effectLst>
                  <a:outerShdw blurRad="38100" dist="38100" dir="2700000" algn="tl">
                    <a:srgbClr val="000000">
                      <a:alpha val="43137"/>
                    </a:srgbClr>
                  </a:outerShdw>
                </a:effectLst>
              </a:rPr>
              <a:t> levels.</a:t>
            </a:r>
          </a:p>
          <a:p>
            <a:r>
              <a:rPr lang="en-IE" b="1" u="sng">
                <a:effectLst>
                  <a:outerShdw blurRad="38100" dist="38100" dir="2700000" algn="tl">
                    <a:srgbClr val="000000">
                      <a:alpha val="43137"/>
                    </a:srgbClr>
                  </a:outerShdw>
                </a:effectLst>
              </a:rPr>
              <a:t>Full</a:t>
            </a:r>
            <a:r>
              <a:rPr lang="en-IE">
                <a:effectLst>
                  <a:outerShdw blurRad="38100" dist="38100" dir="2700000" algn="tl">
                    <a:srgbClr val="000000">
                      <a:alpha val="43137"/>
                    </a:srgbClr>
                  </a:outerShdw>
                </a:effectLst>
              </a:rPr>
              <a:t>. Includes information about the websites you browse, how you use apps and features, plus additional information about device health, device activity (sometimes referred to as usage), and enhanced error reporting. At Full, Microsoft also collects the memory state of your device when a system or app crash occurs. It includes data from the </a:t>
            </a:r>
            <a:r>
              <a:rPr lang="en-IE" b="1">
                <a:effectLst>
                  <a:outerShdw blurRad="38100" dist="38100" dir="2700000" algn="tl">
                    <a:srgbClr val="000000">
                      <a:alpha val="43137"/>
                    </a:srgbClr>
                  </a:outerShdw>
                </a:effectLst>
              </a:rPr>
              <a:t>Security</a:t>
            </a:r>
            <a:r>
              <a:rPr lang="en-IE">
                <a:effectLst>
                  <a:outerShdw blurRad="38100" dist="38100" dir="2700000" algn="tl">
                    <a:srgbClr val="000000">
                      <a:alpha val="43137"/>
                    </a:srgbClr>
                  </a:outerShdw>
                </a:effectLst>
              </a:rPr>
              <a:t>, </a:t>
            </a:r>
            <a:r>
              <a:rPr lang="en-IE" b="1">
                <a:effectLst>
                  <a:outerShdw blurRad="38100" dist="38100" dir="2700000" algn="tl">
                    <a:srgbClr val="000000">
                      <a:alpha val="43137"/>
                    </a:srgbClr>
                  </a:outerShdw>
                </a:effectLst>
              </a:rPr>
              <a:t>Basic</a:t>
            </a:r>
            <a:r>
              <a:rPr lang="en-IE">
                <a:effectLst>
                  <a:outerShdw blurRad="38100" dist="38100" dir="2700000" algn="tl">
                    <a:srgbClr val="000000">
                      <a:alpha val="43137"/>
                    </a:srgbClr>
                  </a:outerShdw>
                </a:effectLst>
              </a:rPr>
              <a:t>, and </a:t>
            </a:r>
            <a:r>
              <a:rPr lang="en-IE" b="1">
                <a:effectLst>
                  <a:outerShdw blurRad="38100" dist="38100" dir="2700000" algn="tl">
                    <a:srgbClr val="000000">
                      <a:alpha val="43137"/>
                    </a:srgbClr>
                  </a:outerShdw>
                </a:effectLst>
              </a:rPr>
              <a:t>Enhanced</a:t>
            </a:r>
            <a:r>
              <a:rPr lang="en-IE">
                <a:effectLst>
                  <a:outerShdw blurRad="38100" dist="38100" dir="2700000" algn="tl">
                    <a:srgbClr val="000000">
                      <a:alpha val="43137"/>
                    </a:srgbClr>
                  </a:outerShdw>
                </a:effectLst>
              </a:rPr>
              <a:t> levels.</a:t>
            </a:r>
          </a:p>
          <a:p>
            <a:r>
              <a:rPr lang="en-IE">
                <a:effectLst>
                  <a:outerShdw blurRad="38100" dist="38100" dir="2700000" algn="tl">
                    <a:srgbClr val="000000">
                      <a:alpha val="43137"/>
                    </a:srgbClr>
                  </a:outerShdw>
                </a:effectLst>
              </a:rPr>
              <a:t>Diagnostic data levels are cumulative, meaning each subsequent level includes data collected through lower levels.</a:t>
            </a:r>
          </a:p>
          <a:p>
            <a:endParaRPr lang="en-IE">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29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Secrecy</a:t>
            </a:r>
          </a:p>
        </p:txBody>
      </p:sp>
      <p:sp>
        <p:nvSpPr>
          <p:cNvPr id="3" name="Content Placeholder 2"/>
          <p:cNvSpPr>
            <a:spLocks noGrp="1"/>
          </p:cNvSpPr>
          <p:nvPr>
            <p:ph idx="1"/>
          </p:nvPr>
        </p:nvSpPr>
        <p:spPr/>
        <p:txBody>
          <a:bodyPr>
            <a:normAutofit fontScale="77500" lnSpcReduction="20000"/>
          </a:bodyPr>
          <a:lstStyle/>
          <a:p>
            <a:r>
              <a:rPr lang="en-IE">
                <a:effectLst>
                  <a:outerShdw blurRad="38100" dist="38100" dir="2700000" algn="tl">
                    <a:srgbClr val="000000">
                      <a:alpha val="43137"/>
                    </a:srgbClr>
                  </a:outerShdw>
                </a:effectLst>
              </a:rPr>
              <a:t>Nest microphone</a:t>
            </a:r>
          </a:p>
          <a:p>
            <a:pPr lvl="1">
              <a:lnSpc>
                <a:spcPct val="110000"/>
              </a:lnSpc>
            </a:pPr>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The on-device microphone was never intended to be a secret and should have been listed in the tech specs. That was an error on our part.  The microphone has never been turned on. The mic was built into the device so we could offer additional features to our users in the future, such as the ability to detect broken glass.</a:t>
            </a:r>
            <a:r>
              <a:rPr lang="en-IE">
                <a:effectLst>
                  <a:outerShdw blurRad="38100" dist="38100" dir="2700000" algn="tl">
                    <a:srgbClr val="000000">
                      <a:alpha val="43137"/>
                    </a:srgbClr>
                  </a:outerShdw>
                </a:effectLst>
              </a:rPr>
              <a:t>”</a:t>
            </a:r>
          </a:p>
          <a:p>
            <a:r>
              <a:rPr lang="en-IE">
                <a:effectLst>
                  <a:outerShdw blurRad="38100" dist="38100" dir="2700000" algn="tl">
                    <a:srgbClr val="000000">
                      <a:alpha val="43137"/>
                    </a:srgbClr>
                  </a:outerShdw>
                </a:effectLst>
              </a:rPr>
              <a:t>Facebook Pixel</a:t>
            </a:r>
          </a:p>
          <a:p>
            <a:pPr lvl="1"/>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When someone visits your website, the Facebook pixel is triggered and reports this action</a:t>
            </a:r>
            <a:r>
              <a:rPr lang="en-IE">
                <a:effectLst>
                  <a:outerShdw blurRad="38100" dist="38100" dir="2700000" algn="tl">
                    <a:srgbClr val="000000">
                      <a:alpha val="43137"/>
                    </a:srgbClr>
                  </a:outerShdw>
                </a:effectLst>
              </a:rPr>
              <a:t>”</a:t>
            </a:r>
          </a:p>
          <a:p>
            <a:pPr lvl="1"/>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If you’re logged out or don’t have a Facebook account and visit a website with the Like button, your browser sends us info</a:t>
            </a:r>
            <a:r>
              <a:rPr lang="en-IE">
                <a:effectLst>
                  <a:outerShdw blurRad="38100" dist="38100" dir="2700000" algn="tl">
                    <a:srgbClr val="000000">
                      <a:alpha val="43137"/>
                    </a:srgbClr>
                  </a:outerShdw>
                </a:effectLst>
              </a:rPr>
              <a:t>”</a:t>
            </a:r>
          </a:p>
          <a:p>
            <a:r>
              <a:rPr lang="en-IE">
                <a:effectLst>
                  <a:outerShdw blurRad="38100" dist="38100" dir="2700000" algn="tl">
                    <a:srgbClr val="000000">
                      <a:alpha val="43137"/>
                    </a:srgbClr>
                  </a:outerShdw>
                </a:effectLst>
              </a:rPr>
              <a:t>Samsung TV</a:t>
            </a:r>
          </a:p>
          <a:p>
            <a:pPr lvl="1"/>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Don’t have private conversations in front of your TV.”</a:t>
            </a:r>
          </a:p>
          <a:p>
            <a:endParaRPr lang="en-IE">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0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Data Brokers</a:t>
            </a:r>
          </a:p>
        </p:txBody>
      </p:sp>
      <p:sp>
        <p:nvSpPr>
          <p:cNvPr id="3" name="Content Placeholder 2"/>
          <p:cNvSpPr>
            <a:spLocks noGrp="1"/>
          </p:cNvSpPr>
          <p:nvPr>
            <p:ph idx="1"/>
          </p:nvPr>
        </p:nvSpPr>
        <p:spPr>
          <a:xfrm>
            <a:off x="539552" y="1124745"/>
            <a:ext cx="8604448" cy="5733256"/>
          </a:xfrm>
        </p:spPr>
        <p:txBody>
          <a:bodyPr>
            <a:normAutofit fontScale="92500" lnSpcReduction="10000"/>
          </a:bodyPr>
          <a:lstStyle/>
          <a:p>
            <a:r>
              <a:rPr lang="en-IE">
                <a:effectLst>
                  <a:outerShdw blurRad="38100" dist="38100" dir="2700000" algn="tl">
                    <a:srgbClr val="000000">
                      <a:alpha val="43137"/>
                    </a:srgbClr>
                  </a:outerShdw>
                </a:effectLst>
              </a:rPr>
              <a:t>80% of internet economy</a:t>
            </a:r>
          </a:p>
          <a:p>
            <a:pPr lvl="1"/>
            <a:r>
              <a:rPr lang="en-IE">
                <a:effectLst>
                  <a:outerShdw blurRad="38100" dist="38100" dir="2700000" algn="tl">
                    <a:srgbClr val="000000">
                      <a:alpha val="43137"/>
                    </a:srgbClr>
                  </a:outerShdw>
                </a:effectLst>
              </a:rPr>
              <a:t>Annual growth 5,000%</a:t>
            </a:r>
          </a:p>
          <a:p>
            <a:r>
              <a:rPr lang="en-IE">
                <a:effectLst>
                  <a:outerShdw blurRad="38100" dist="38100" dir="2700000" algn="tl">
                    <a:srgbClr val="000000">
                      <a:alpha val="43137"/>
                    </a:srgbClr>
                  </a:outerShdw>
                </a:effectLst>
              </a:rPr>
              <a:t>LiveRamp Identity Resolution</a:t>
            </a:r>
          </a:p>
          <a:p>
            <a:pPr marL="400050" lvl="1" indent="0">
              <a:buNone/>
            </a:pPr>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Our identity system links anonymous device IDs, cookie IDs, and other online IDs from publishers, platforms, or data providers around an IdentityLink—a single person-based identifier. This allows marketers to perform the personalized targeting and measurement of the user in anonymous spaces</a:t>
            </a:r>
            <a:r>
              <a:rPr lang="en-IE">
                <a:effectLst>
                  <a:outerShdw blurRad="38100" dist="38100" dir="2700000" algn="tl">
                    <a:srgbClr val="000000">
                      <a:alpha val="43137"/>
                    </a:srgbClr>
                  </a:outerShdw>
                </a:effectLst>
              </a:rPr>
              <a:t>.”</a:t>
            </a:r>
          </a:p>
          <a:p>
            <a:r>
              <a:rPr lang="en-IE">
                <a:effectLst>
                  <a:outerShdw blurRad="38100" dist="38100" dir="2700000" algn="tl">
                    <a:srgbClr val="000000">
                      <a:alpha val="43137"/>
                    </a:srgbClr>
                  </a:outerShdw>
                </a:effectLst>
              </a:rPr>
              <a:t>How many data brokers?  Who are they?</a:t>
            </a:r>
          </a:p>
          <a:p>
            <a:r>
              <a:rPr lang="en-IE">
                <a:effectLst>
                  <a:outerShdw blurRad="38100" dist="38100" dir="2700000" algn="tl">
                    <a:srgbClr val="000000">
                      <a:alpha val="43137"/>
                    </a:srgbClr>
                  </a:outerShdw>
                </a:effectLst>
              </a:rPr>
              <a:t>Mercedez</a:t>
            </a:r>
          </a:p>
          <a:p>
            <a:pPr marL="457200" lvl="1" indent="0">
              <a:lnSpc>
                <a:spcPct val="120000"/>
              </a:lnSpc>
              <a:buNone/>
            </a:pPr>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Google &amp; Facebook gather megabytes of data every day on their users, but we only get a few kilobytes, so we may offer free cars in exchange for more data</a:t>
            </a:r>
            <a:r>
              <a:rPr lang="en-IE">
                <a:effectLst>
                  <a:outerShdw blurRad="38100" dist="38100" dir="2700000" algn="tl">
                    <a:srgbClr val="000000">
                      <a:alpha val="43137"/>
                    </a:srgbClr>
                  </a:outerShdw>
                </a:effectLst>
              </a:rPr>
              <a:t>”</a:t>
            </a:r>
          </a:p>
          <a:p>
            <a:endParaRPr lang="en-IE">
              <a:effectLst>
                <a:outerShdw blurRad="38100" dist="38100" dir="2700000" algn="tl">
                  <a:srgbClr val="000000">
                    <a:alpha val="43137"/>
                  </a:srgbClr>
                </a:outerShdw>
              </a:effectLst>
            </a:endParaRPr>
          </a:p>
          <a:p>
            <a:endParaRPr lang="en-IE"/>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4" t="19111" r="83833" b="74667"/>
          <a:stretch/>
        </p:blipFill>
        <p:spPr bwMode="auto">
          <a:xfrm rot="16200000">
            <a:off x="-544541" y="3136995"/>
            <a:ext cx="2016224" cy="584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mercedes ba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8436" name="Picture 4" descr="Image result for mercedes ba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1" y="5733256"/>
            <a:ext cx="792088" cy="823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0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22530" name="Picture 2" descr="https://cdn.chiefmartec.com/wp-content/uploads/2019/03/marketing-technology-landscape-2019-slide.jpg"/>
          <p:cNvPicPr>
            <a:picLocks noChangeAspect="1" noChangeArrowheads="1"/>
          </p:cNvPicPr>
          <p:nvPr/>
        </p:nvPicPr>
        <p:blipFill rotWithShape="1">
          <a:blip r:embed="rId2">
            <a:extLst>
              <a:ext uri="{28A0092B-C50C-407E-A947-70E740481C1C}">
                <a14:useLocalDpi xmlns:a14="http://schemas.microsoft.com/office/drawing/2010/main" val="0"/>
              </a:ext>
            </a:extLst>
          </a:blip>
          <a:srcRect t="8794"/>
          <a:stretch/>
        </p:blipFill>
        <p:spPr bwMode="auto">
          <a:xfrm>
            <a:off x="0" y="0"/>
            <a:ext cx="9210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2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pPr eaLnBrk="1" hangingPunct="1">
              <a:defRPr/>
            </a:pPr>
            <a:r>
              <a:rPr lang="en-IE"/>
              <a:t>Chinese Social Credit System</a:t>
            </a:r>
            <a:endParaRPr lang="en-IE"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China Social Credit System</a:t>
            </a:r>
          </a:p>
        </p:txBody>
      </p:sp>
      <p:sp>
        <p:nvSpPr>
          <p:cNvPr id="3" name="Content Placeholder 2"/>
          <p:cNvSpPr>
            <a:spLocks noGrp="1"/>
          </p:cNvSpPr>
          <p:nvPr>
            <p:ph idx="1"/>
          </p:nvPr>
        </p:nvSpPr>
        <p:spPr>
          <a:xfrm>
            <a:off x="323850" y="1268761"/>
            <a:ext cx="8820150" cy="5589240"/>
          </a:xfrm>
        </p:spPr>
        <p:txBody>
          <a:bodyPr>
            <a:normAutofit fontScale="92500"/>
          </a:bodyPr>
          <a:lstStyle/>
          <a:p>
            <a:r>
              <a:rPr lang="en-IE">
                <a:effectLst>
                  <a:outerShdw blurRad="38100" dist="38100" dir="2700000" algn="tl">
                    <a:srgbClr val="000000">
                      <a:alpha val="43137"/>
                    </a:srgbClr>
                  </a:outerShdw>
                </a:effectLst>
              </a:rPr>
              <a:t>Nationwide scheme for tracking the </a:t>
            </a:r>
            <a:r>
              <a:rPr lang="en-IE" i="1">
                <a:effectLst>
                  <a:outerShdw blurRad="38100" dist="38100" dir="2700000" algn="tl">
                    <a:srgbClr val="000000">
                      <a:alpha val="43137"/>
                    </a:srgbClr>
                  </a:outerShdw>
                </a:effectLst>
              </a:rPr>
              <a:t>trustworthiness</a:t>
            </a:r>
            <a:r>
              <a:rPr lang="en-IE">
                <a:effectLst>
                  <a:outerShdw blurRad="38100" dist="38100" dir="2700000" algn="tl">
                    <a:srgbClr val="000000">
                      <a:alpha val="43137"/>
                    </a:srgbClr>
                  </a:outerShdw>
                </a:effectLst>
              </a:rPr>
              <a:t> of citizens, corporations and government officials</a:t>
            </a:r>
          </a:p>
          <a:p>
            <a:pPr lvl="1"/>
            <a:r>
              <a:rPr lang="en-IE">
                <a:effectLst>
                  <a:outerShdw blurRad="38100" dist="38100" dir="2700000" algn="tl">
                    <a:srgbClr val="000000">
                      <a:alpha val="43137"/>
                    </a:srgbClr>
                  </a:outerShdw>
                </a:effectLst>
              </a:rPr>
              <a:t>“Chinese Social Trust System”</a:t>
            </a:r>
          </a:p>
          <a:p>
            <a:r>
              <a:rPr lang="en-IE">
                <a:effectLst>
                  <a:outerShdw blurRad="38100" dist="38100" dir="2700000" algn="tl">
                    <a:srgbClr val="000000">
                      <a:alpha val="43137"/>
                    </a:srgbClr>
                  </a:outerShdw>
                </a:effectLst>
              </a:rPr>
              <a:t>Four areas – administrative affairs, commercial activities, social behavior, law enforcement</a:t>
            </a:r>
          </a:p>
          <a:p>
            <a:r>
              <a:rPr lang="en-IE">
                <a:effectLst>
                  <a:outerShdw blurRad="38100" dist="38100" dir="2700000" algn="tl">
                    <a:srgbClr val="000000">
                      <a:alpha val="43137"/>
                    </a:srgbClr>
                  </a:outerShdw>
                </a:effectLst>
              </a:rPr>
              <a:t>Chinese Governmant:</a:t>
            </a:r>
          </a:p>
          <a:p>
            <a:pPr lvl="1"/>
            <a:r>
              <a:rPr lang="en-IE">
                <a:effectLst>
                  <a:outerShdw blurRad="38100" dist="38100" dir="2700000" algn="tl">
                    <a:srgbClr val="000000">
                      <a:alpha val="43137"/>
                    </a:srgbClr>
                  </a:outerShdw>
                </a:effectLst>
              </a:rPr>
              <a:t>Designed to boost public confidence and fight corruption and fraud. </a:t>
            </a:r>
          </a:p>
          <a:p>
            <a:r>
              <a:rPr lang="en-IE">
                <a:effectLst>
                  <a:outerShdw blurRad="38100" dist="38100" dir="2700000" algn="tl">
                    <a:srgbClr val="000000">
                      <a:alpha val="43137"/>
                    </a:srgbClr>
                  </a:outerShdw>
                </a:effectLst>
              </a:rPr>
              <a:t>Western critics:</a:t>
            </a:r>
          </a:p>
          <a:p>
            <a:pPr lvl="1"/>
            <a:r>
              <a:rPr lang="en-IE">
                <a:effectLst>
                  <a:outerShdw blurRad="38100" dist="38100" dir="2700000" algn="tl">
                    <a:srgbClr val="000000">
                      <a:alpha val="43137"/>
                    </a:srgbClr>
                  </a:outerShdw>
                </a:effectLst>
              </a:rPr>
              <a:t>Intrusive surveillance apparatus for punishing dissidents and infringing privacy.</a:t>
            </a:r>
          </a:p>
        </p:txBody>
      </p:sp>
    </p:spTree>
    <p:extLst>
      <p:ext uri="{BB962C8B-B14F-4D97-AF65-F5344CB8AC3E}">
        <p14:creationId xmlns:p14="http://schemas.microsoft.com/office/powerpoint/2010/main" val="336112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Public trust in China</a:t>
            </a:r>
          </a:p>
        </p:txBody>
      </p:sp>
      <p:sp>
        <p:nvSpPr>
          <p:cNvPr id="3" name="Content Placeholder 2"/>
          <p:cNvSpPr>
            <a:spLocks noGrp="1"/>
          </p:cNvSpPr>
          <p:nvPr>
            <p:ph idx="1"/>
          </p:nvPr>
        </p:nvSpPr>
        <p:spPr/>
        <p:txBody>
          <a:bodyPr/>
          <a:lstStyle/>
          <a:p>
            <a:endParaRPr lang="en-IE"/>
          </a:p>
        </p:txBody>
      </p:sp>
      <p:pic>
        <p:nvPicPr>
          <p:cNvPr id="14338" name="Picture 2" descr="Image result for bike share in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326456"/>
            <a:ext cx="8892480" cy="55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9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15362" name="Picture 2" descr="https://cdn.theatlantic.com/assets/media/img/photo/2018/03/bikes/b27_631861552/main_900.jpg?1521743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89045"/>
            <a:ext cx="9036496" cy="602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7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How it Works</a:t>
            </a:r>
          </a:p>
        </p:txBody>
      </p:sp>
      <p:sp>
        <p:nvSpPr>
          <p:cNvPr id="3" name="Content Placeholder 2"/>
          <p:cNvSpPr>
            <a:spLocks noGrp="1"/>
          </p:cNvSpPr>
          <p:nvPr>
            <p:ph idx="1"/>
          </p:nvPr>
        </p:nvSpPr>
        <p:spPr>
          <a:xfrm>
            <a:off x="323850" y="1268760"/>
            <a:ext cx="8820150" cy="5445125"/>
          </a:xfrm>
        </p:spPr>
        <p:txBody>
          <a:bodyPr>
            <a:normAutofit fontScale="85000" lnSpcReduction="10000"/>
          </a:bodyPr>
          <a:lstStyle/>
          <a:p>
            <a:r>
              <a:rPr lang="en-IE">
                <a:effectLst>
                  <a:outerShdw blurRad="38100" dist="38100" dir="2700000" algn="tl">
                    <a:srgbClr val="000000">
                      <a:alpha val="43137"/>
                    </a:srgbClr>
                  </a:outerShdw>
                </a:effectLst>
              </a:rPr>
              <a:t>Central public government database</a:t>
            </a:r>
          </a:p>
          <a:p>
            <a:pPr lvl="1"/>
            <a:r>
              <a:rPr lang="en-IE">
                <a:effectLst>
                  <a:outerShdw blurRad="38100" dist="38100" dir="2700000" algn="tl">
                    <a:srgbClr val="000000">
                      <a:alpha val="43137"/>
                    </a:srgbClr>
                  </a:outerShdw>
                </a:effectLst>
              </a:rPr>
              <a:t>People</a:t>
            </a:r>
          </a:p>
          <a:p>
            <a:pPr lvl="1"/>
            <a:r>
              <a:rPr lang="en-IE">
                <a:effectLst>
                  <a:outerShdw blurRad="38100" dist="38100" dir="2700000" algn="tl">
                    <a:srgbClr val="000000">
                      <a:alpha val="43137"/>
                    </a:srgbClr>
                  </a:outerShdw>
                </a:effectLst>
              </a:rPr>
              <a:t>Companies</a:t>
            </a:r>
          </a:p>
          <a:p>
            <a:pPr lvl="1"/>
            <a:r>
              <a:rPr lang="en-IE">
                <a:effectLst>
                  <a:outerShdw blurRad="38100" dist="38100" dir="2700000" algn="tl">
                    <a:srgbClr val="000000">
                      <a:alpha val="43137"/>
                    </a:srgbClr>
                  </a:outerShdw>
                </a:effectLst>
              </a:rPr>
              <a:t>Government Departments</a:t>
            </a:r>
          </a:p>
          <a:p>
            <a:r>
              <a:rPr lang="en-IE">
                <a:effectLst>
                  <a:outerShdw blurRad="38100" dist="38100" dir="2700000" algn="tl">
                    <a:srgbClr val="000000">
                      <a:alpha val="43137"/>
                    </a:srgbClr>
                  </a:outerShdw>
                </a:effectLst>
              </a:rPr>
              <a:t>“Legal Representative” = responsible for company’s actions</a:t>
            </a:r>
          </a:p>
          <a:p>
            <a:r>
              <a:rPr lang="en-IE">
                <a:effectLst>
                  <a:outerShdw blurRad="38100" dist="38100" dir="2700000" algn="tl">
                    <a:srgbClr val="000000">
                      <a:alpha val="43137"/>
                    </a:srgbClr>
                  </a:outerShdw>
                </a:effectLst>
              </a:rPr>
              <a:t>Others can add to &amp; use government database</a:t>
            </a:r>
          </a:p>
          <a:p>
            <a:pPr lvl="1"/>
            <a:r>
              <a:rPr lang="en-IE">
                <a:effectLst>
                  <a:outerShdw blurRad="38100" dist="38100" dir="2700000" algn="tl">
                    <a:srgbClr val="000000">
                      <a:alpha val="43137"/>
                    </a:srgbClr>
                  </a:outerShdw>
                </a:effectLst>
              </a:rPr>
              <a:t>And create their own databases</a:t>
            </a:r>
          </a:p>
          <a:p>
            <a:pPr lvl="2"/>
            <a:r>
              <a:rPr lang="en-IE">
                <a:effectLst>
                  <a:outerShdw blurRad="38100" dist="38100" dir="2700000" algn="tl">
                    <a:srgbClr val="000000">
                      <a:alpha val="43137"/>
                    </a:srgbClr>
                  </a:outerShdw>
                </a:effectLst>
              </a:rPr>
              <a:t>Companies, local authorities, government departments</a:t>
            </a:r>
          </a:p>
          <a:p>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Caslon Pro" pitchFamily="18" charset="0"/>
              </a:rPr>
              <a:t>Promoted by government and built together with society</a:t>
            </a:r>
            <a:r>
              <a:rPr lang="en-IE">
                <a:effectLst>
                  <a:outerShdw blurRad="38100" dist="38100" dir="2700000" algn="tl">
                    <a:srgbClr val="000000">
                      <a:alpha val="43137"/>
                    </a:srgbClr>
                  </a:outerShdw>
                </a:effectLst>
              </a:rPr>
              <a:t>”</a:t>
            </a:r>
          </a:p>
          <a:p>
            <a:pPr lvl="1"/>
            <a:r>
              <a:rPr lang="en-IE">
                <a:effectLst>
                  <a:outerShdw blurRad="38100" dist="38100" dir="2700000" algn="tl">
                    <a:srgbClr val="000000">
                      <a:alpha val="43137"/>
                    </a:srgbClr>
                  </a:outerShdw>
                </a:effectLst>
              </a:rPr>
              <a:t>Government – regulation, standards,  social participation &amp; support</a:t>
            </a:r>
          </a:p>
          <a:p>
            <a:pPr lvl="1"/>
            <a:r>
              <a:rPr lang="en-IE">
                <a:effectLst>
                  <a:outerShdw blurRad="38100" dist="38100" dir="2700000" algn="tl">
                    <a:srgbClr val="000000">
                      <a:alpha val="43137"/>
                    </a:srgbClr>
                  </a:outerShdw>
                </a:effectLst>
              </a:rPr>
              <a:t>Market – build &amp; popularise</a:t>
            </a:r>
          </a:p>
          <a:p>
            <a:r>
              <a:rPr lang="en-IE">
                <a:effectLst>
                  <a:outerShdw blurRad="38100" dist="38100" dir="2700000" algn="tl">
                    <a:srgbClr val="000000">
                      <a:alpha val="43137"/>
                    </a:srgbClr>
                  </a:outerShdw>
                </a:effectLst>
              </a:rPr>
              <a:t>Concept of privacy does not apply to government</a:t>
            </a:r>
          </a:p>
        </p:txBody>
      </p:sp>
    </p:spTree>
    <p:extLst>
      <p:ext uri="{BB962C8B-B14F-4D97-AF65-F5344CB8AC3E}">
        <p14:creationId xmlns:p14="http://schemas.microsoft.com/office/powerpoint/2010/main" val="190692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pPr eaLnBrk="1" hangingPunct="1">
              <a:defRPr/>
            </a:pPr>
            <a:r>
              <a:rPr lang="en-IE" altLang="en-US"/>
              <a:t>Surveillance</a:t>
            </a:r>
            <a:endParaRPr lang="en-IE" altLang="en-US" dirty="0"/>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Punishments</a:t>
            </a:r>
          </a:p>
        </p:txBody>
      </p:sp>
      <p:sp>
        <p:nvSpPr>
          <p:cNvPr id="3" name="Content Placeholder 2"/>
          <p:cNvSpPr>
            <a:spLocks noGrp="1"/>
          </p:cNvSpPr>
          <p:nvPr>
            <p:ph idx="1"/>
          </p:nvPr>
        </p:nvSpPr>
        <p:spPr>
          <a:xfrm>
            <a:off x="323850" y="1187451"/>
            <a:ext cx="8820150" cy="5670550"/>
          </a:xfrm>
        </p:spPr>
        <p:txBody>
          <a:bodyPr>
            <a:normAutofit lnSpcReduction="10000"/>
          </a:bodyPr>
          <a:lstStyle/>
          <a:p>
            <a:r>
              <a:rPr lang="en-IE"/>
              <a:t>Public shaming</a:t>
            </a:r>
          </a:p>
          <a:p>
            <a:r>
              <a:rPr lang="en-IE"/>
              <a:t>Restrictions on travel</a:t>
            </a:r>
          </a:p>
          <a:p>
            <a:r>
              <a:rPr lang="en-IE"/>
              <a:t>Slow internet</a:t>
            </a:r>
          </a:p>
          <a:p>
            <a:r>
              <a:rPr lang="en-IE"/>
              <a:t>Children cannot attend top schools</a:t>
            </a:r>
          </a:p>
          <a:p>
            <a:r>
              <a:rPr lang="en-IE"/>
              <a:t>Banned from joining many clubs</a:t>
            </a:r>
          </a:p>
          <a:p>
            <a:r>
              <a:rPr lang="en-IE"/>
              <a:t>Cannot work for government or banks</a:t>
            </a:r>
          </a:p>
          <a:p>
            <a:r>
              <a:rPr lang="en-IE"/>
              <a:t>Cannot get loans</a:t>
            </a:r>
          </a:p>
          <a:p>
            <a:r>
              <a:rPr lang="en-IE"/>
              <a:t>Banned from good hotels</a:t>
            </a:r>
          </a:p>
          <a:p>
            <a:r>
              <a:rPr lang="en-IE"/>
              <a:t>Cannot holiday in some areas</a:t>
            </a:r>
          </a:p>
          <a:p>
            <a:r>
              <a:rPr lang="en-IE"/>
              <a:t>Pets confiscated</a:t>
            </a:r>
          </a:p>
        </p:txBody>
      </p:sp>
    </p:spTree>
    <p:extLst>
      <p:ext uri="{BB962C8B-B14F-4D97-AF65-F5344CB8AC3E}">
        <p14:creationId xmlns:p14="http://schemas.microsoft.com/office/powerpoint/2010/main" val="9853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32" t="16203" r="41330"/>
          <a:stretch/>
        </p:blipFill>
        <p:spPr bwMode="auto">
          <a:xfrm>
            <a:off x="910725" y="15286"/>
            <a:ext cx="6973643" cy="684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F0F7566-4F4B-49F9-BA27-8A4BC293AF08}"/>
              </a:ext>
            </a:extLst>
          </p:cNvPr>
          <p:cNvSpPr/>
          <p:nvPr/>
        </p:nvSpPr>
        <p:spPr>
          <a:xfrm>
            <a:off x="1259632" y="476672"/>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0EF36DA-AC82-47A6-B132-9CA81CA20557}"/>
              </a:ext>
            </a:extLst>
          </p:cNvPr>
          <p:cNvSpPr/>
          <p:nvPr/>
        </p:nvSpPr>
        <p:spPr>
          <a:xfrm>
            <a:off x="1259632" y="1556048"/>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E279F66-2018-4AA0-8412-F6AE10E745BD}"/>
              </a:ext>
            </a:extLst>
          </p:cNvPr>
          <p:cNvSpPr/>
          <p:nvPr/>
        </p:nvSpPr>
        <p:spPr>
          <a:xfrm>
            <a:off x="1249762" y="2708920"/>
            <a:ext cx="296219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3E5248A-721D-43B4-BB19-523C7E039DA4}"/>
              </a:ext>
            </a:extLst>
          </p:cNvPr>
          <p:cNvSpPr/>
          <p:nvPr/>
        </p:nvSpPr>
        <p:spPr>
          <a:xfrm>
            <a:off x="1259632" y="3952530"/>
            <a:ext cx="38884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0202145-3D8E-4D5A-AC02-BDF8734DE212}"/>
              </a:ext>
            </a:extLst>
          </p:cNvPr>
          <p:cNvSpPr/>
          <p:nvPr/>
        </p:nvSpPr>
        <p:spPr>
          <a:xfrm>
            <a:off x="1278370" y="4980116"/>
            <a:ext cx="336563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407F390-0FDA-41B1-8A61-CE1E77259F86}"/>
              </a:ext>
            </a:extLst>
          </p:cNvPr>
          <p:cNvSpPr/>
          <p:nvPr/>
        </p:nvSpPr>
        <p:spPr>
          <a:xfrm>
            <a:off x="1249762" y="5802273"/>
            <a:ext cx="483440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01F37C5-3CE9-4B6E-AF4B-49C27270E118}"/>
              </a:ext>
            </a:extLst>
          </p:cNvPr>
          <p:cNvSpPr/>
          <p:nvPr/>
        </p:nvSpPr>
        <p:spPr>
          <a:xfrm>
            <a:off x="2483768" y="6593850"/>
            <a:ext cx="51845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FE0C40D-2908-4B62-8D47-2BF5C68BDBAB}"/>
              </a:ext>
            </a:extLst>
          </p:cNvPr>
          <p:cNvSpPr/>
          <p:nvPr/>
        </p:nvSpPr>
        <p:spPr>
          <a:xfrm>
            <a:off x="4754636" y="4528083"/>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2D634C6-1628-4E71-8BF5-EEB12FDC1A69}"/>
              </a:ext>
            </a:extLst>
          </p:cNvPr>
          <p:cNvSpPr/>
          <p:nvPr/>
        </p:nvSpPr>
        <p:spPr>
          <a:xfrm>
            <a:off x="1171336" y="2466679"/>
            <a:ext cx="46248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23E1B98-068A-4B56-9E47-D2E7140D41DD}"/>
              </a:ext>
            </a:extLst>
          </p:cNvPr>
          <p:cNvSpPr/>
          <p:nvPr/>
        </p:nvSpPr>
        <p:spPr>
          <a:xfrm>
            <a:off x="1171336" y="3679327"/>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2209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4450"/>
            <a:ext cx="4967783" cy="1143000"/>
          </a:xfrm>
        </p:spPr>
        <p:txBody>
          <a:bodyPr>
            <a:normAutofit fontScale="90000"/>
          </a:bodyPr>
          <a:lstStyle/>
          <a:p>
            <a:r>
              <a:rPr lang="en-IE">
                <a:effectLst/>
              </a:rPr>
              <a:t>Hebei’s</a:t>
            </a:r>
            <a:r>
              <a:rPr lang="en-IE" i="1">
                <a:effectLst/>
              </a:rPr>
              <a:t> Deadbeat Debtors</a:t>
            </a:r>
            <a:r>
              <a:rPr lang="en-IE">
                <a:effectLst/>
              </a:rPr>
              <a:t> App</a:t>
            </a:r>
            <a:endParaRPr lang="en-IE"/>
          </a:p>
        </p:txBody>
      </p:sp>
      <p:sp>
        <p:nvSpPr>
          <p:cNvPr id="3" name="Content Placeholder 2"/>
          <p:cNvSpPr>
            <a:spLocks noGrp="1"/>
          </p:cNvSpPr>
          <p:nvPr>
            <p:ph idx="1"/>
          </p:nvPr>
        </p:nvSpPr>
        <p:spPr>
          <a:xfrm>
            <a:off x="323850" y="1412875"/>
            <a:ext cx="5112246" cy="5445125"/>
          </a:xfrm>
        </p:spPr>
        <p:txBody>
          <a:bodyPr/>
          <a:lstStyle/>
          <a:p>
            <a:r>
              <a:rPr lang="en-IE">
                <a:effectLst/>
              </a:rPr>
              <a:t>Identify debtors within 500 meters</a:t>
            </a:r>
          </a:p>
          <a:p>
            <a:r>
              <a:rPr lang="en-IE">
                <a:effectLst/>
              </a:rPr>
              <a:t>So you can “</a:t>
            </a:r>
            <a:r>
              <a:rPr lang="en-IE">
                <a:effectLst/>
                <a:latin typeface="Adobe Caslon Pro" pitchFamily="18" charset="0"/>
              </a:rPr>
              <a:t>follow them and encourage them to pay up</a:t>
            </a:r>
            <a:r>
              <a:rPr lang="en-IE">
                <a:effectLst/>
              </a:rPr>
              <a:t>”</a:t>
            </a:r>
            <a:endParaRPr lang="en-IE"/>
          </a:p>
        </p:txBody>
      </p:sp>
      <p:pic>
        <p:nvPicPr>
          <p:cNvPr id="7170" name="Picture 2" descr="http://img2.chinadaily.com.cn/images/201901/16/5c3edfb8a3106c65fff5b19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4053"/>
            <a:ext cx="3429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8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Social Scoring</a:t>
            </a:r>
          </a:p>
        </p:txBody>
      </p:sp>
      <p:sp>
        <p:nvSpPr>
          <p:cNvPr id="3" name="Content Placeholder 2"/>
          <p:cNvSpPr>
            <a:spLocks noGrp="1"/>
          </p:cNvSpPr>
          <p:nvPr>
            <p:ph idx="1"/>
          </p:nvPr>
        </p:nvSpPr>
        <p:spPr>
          <a:xfrm>
            <a:off x="323850" y="1124745"/>
            <a:ext cx="8820150" cy="5733256"/>
          </a:xfrm>
        </p:spPr>
        <p:txBody>
          <a:bodyPr>
            <a:normAutofit fontScale="77500" lnSpcReduction="20000"/>
          </a:bodyPr>
          <a:lstStyle/>
          <a:p>
            <a:r>
              <a:rPr lang="en-IE"/>
              <a:t>Still in development</a:t>
            </a:r>
          </a:p>
          <a:p>
            <a:r>
              <a:rPr lang="en-IE"/>
              <a:t>Everyone has public scores (“reputation systems”)</a:t>
            </a:r>
          </a:p>
          <a:p>
            <a:pPr lvl="1"/>
            <a:r>
              <a:rPr lang="en-IE"/>
              <a:t>Varies based on activities</a:t>
            </a:r>
          </a:p>
          <a:p>
            <a:pPr lvl="1"/>
            <a:r>
              <a:rPr lang="en-IE"/>
              <a:t>Deduct points – too much time on video games, buying too much beer, having the wrong friends, jay walking</a:t>
            </a:r>
          </a:p>
          <a:p>
            <a:pPr lvl="1"/>
            <a:r>
              <a:rPr lang="en-IE"/>
              <a:t>Gain points – donate to charity, attend political education classes, take exercise class</a:t>
            </a:r>
          </a:p>
          <a:p>
            <a:r>
              <a:rPr lang="en-IE"/>
              <a:t>Multiple scoring systems</a:t>
            </a:r>
          </a:p>
          <a:p>
            <a:pPr lvl="1"/>
            <a:r>
              <a:rPr lang="en-IE"/>
              <a:t>Apps, city authorities, legal etc</a:t>
            </a:r>
          </a:p>
          <a:p>
            <a:r>
              <a:rPr lang="en-IE"/>
              <a:t>Blacklists, whitelists</a:t>
            </a:r>
          </a:p>
          <a:p>
            <a:pPr lvl="1"/>
            <a:r>
              <a:rPr lang="en-IE"/>
              <a:t>EG: List of people who have disobeyed court orders</a:t>
            </a:r>
          </a:p>
          <a:p>
            <a:r>
              <a:rPr lang="en-IE"/>
              <a:t>Public praise &amp; blame</a:t>
            </a:r>
          </a:p>
          <a:p>
            <a:pPr lvl="1"/>
            <a:r>
              <a:rPr lang="en-IE"/>
              <a:t>Punishments (eg: no access to air travel, cannot join sports clubs)</a:t>
            </a:r>
          </a:p>
          <a:p>
            <a:pPr lvl="2"/>
            <a:r>
              <a:rPr lang="en-IE"/>
              <a:t>Auto phone message when calling someone - “</a:t>
            </a:r>
            <a:r>
              <a:rPr lang="en-IE">
                <a:latin typeface="Adobe Caslon Pro" pitchFamily="18" charset="0"/>
              </a:rPr>
              <a:t>Warning, this person is on the blacklist.  Be careful and urge them to repay their debts.</a:t>
            </a:r>
            <a:r>
              <a:rPr lang="en-IE"/>
              <a:t>”</a:t>
            </a:r>
          </a:p>
          <a:p>
            <a:pPr lvl="1"/>
            <a:r>
              <a:rPr lang="en-IE"/>
              <a:t>Rewards (eg: no deposit on hotel booking, skip queue in hospital)</a:t>
            </a:r>
          </a:p>
          <a:p>
            <a:r>
              <a:rPr lang="en-IE"/>
              <a:t>Data gathering via AI and human reporting</a:t>
            </a:r>
          </a:p>
          <a:p>
            <a:pPr lvl="1"/>
            <a:endParaRPr lang="en-IE"/>
          </a:p>
          <a:p>
            <a:endParaRPr lang="en-IE"/>
          </a:p>
        </p:txBody>
      </p:sp>
    </p:spTree>
    <p:extLst>
      <p:ext uri="{BB962C8B-B14F-4D97-AF65-F5344CB8AC3E}">
        <p14:creationId xmlns:p14="http://schemas.microsoft.com/office/powerpoint/2010/main" val="403216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5122" name="Picture 2" descr="Image result for chinese social credi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10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5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effectLst/>
              </a:rPr>
              <a:t>Douyin – deadbeat advertising</a:t>
            </a:r>
            <a:endParaRPr lang="en-IE"/>
          </a:p>
        </p:txBody>
      </p:sp>
      <p:sp>
        <p:nvSpPr>
          <p:cNvPr id="3" name="Content Placeholder 2"/>
          <p:cNvSpPr>
            <a:spLocks noGrp="1"/>
          </p:cNvSpPr>
          <p:nvPr>
            <p:ph idx="1"/>
          </p:nvPr>
        </p:nvSpPr>
        <p:spPr/>
        <p:txBody>
          <a:bodyPr/>
          <a:lstStyle/>
          <a:p>
            <a:r>
              <a:rPr lang="en-IE">
                <a:effectLst/>
              </a:rPr>
              <a:t>Chinese version of TikTok</a:t>
            </a:r>
            <a:endParaRPr lang="en-IE"/>
          </a:p>
        </p:txBody>
      </p:sp>
      <p:sp>
        <p:nvSpPr>
          <p:cNvPr id="4" name="AutoShape 2" descr="https://mmbiz.qpic.cn/mmbiz_png/SDfXiaUibAriaFVB4eLC8YLBKpyxVwxuSn8MexhqnSmJwwkZiaicrKNzRslWZrzsAicm0na4gHavycXZqIOa2Y4GjZfg/640?wx_fmt=png&amp;tp=webp&amp;wxfrom=5&amp;wx_lazy=1&amp;wx_co=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4" descr="https://mmbiz.qpic.cn/mmbiz_png/SDfXiaUibAriaFVB4eLC8YLBKpyxVwxuSn8MexhqnSmJwwkZiaicrKNzRslWZrzsAicm0na4gHavycXZqIOa2Y4GjZfg/640?wx_fmt=png&amp;tp=webp&amp;wxfrom=5&amp;wx_lazy=1&amp;wx_co=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253" t="18734" r="52626" b="12068"/>
          <a:stretch/>
        </p:blipFill>
        <p:spPr bwMode="auto">
          <a:xfrm>
            <a:off x="5868144" y="1556792"/>
            <a:ext cx="2696901" cy="474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7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Low Score Information Boards</a:t>
            </a:r>
          </a:p>
        </p:txBody>
      </p:sp>
      <p:sp>
        <p:nvSpPr>
          <p:cNvPr id="3" name="Content Placeholder 2"/>
          <p:cNvSpPr>
            <a:spLocks noGrp="1"/>
          </p:cNvSpPr>
          <p:nvPr>
            <p:ph idx="1"/>
          </p:nvPr>
        </p:nvSpPr>
        <p:spPr/>
        <p:txBody>
          <a:bodyPr/>
          <a:lstStyle/>
          <a:p>
            <a:endParaRPr lang="en-IE"/>
          </a:p>
        </p:txBody>
      </p:sp>
      <p:pic>
        <p:nvPicPr>
          <p:cNvPr id="9218" name="Picture 2" descr="Image result for china shame bill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9011387" cy="541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5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3" y="44450"/>
            <a:ext cx="5710089" cy="1143000"/>
          </a:xfrm>
        </p:spPr>
        <p:txBody>
          <a:bodyPr/>
          <a:lstStyle/>
          <a:p>
            <a:r>
              <a:rPr lang="en-IE"/>
              <a:t>Jaywalking</a:t>
            </a:r>
          </a:p>
        </p:txBody>
      </p:sp>
      <p:sp>
        <p:nvSpPr>
          <p:cNvPr id="3" name="Content Placeholder 2"/>
          <p:cNvSpPr>
            <a:spLocks noGrp="1"/>
          </p:cNvSpPr>
          <p:nvPr>
            <p:ph idx="1"/>
          </p:nvPr>
        </p:nvSpPr>
        <p:spPr/>
        <p:txBody>
          <a:bodyPr/>
          <a:lstStyle/>
          <a:p>
            <a:endParaRPr lang="en-IE"/>
          </a:p>
        </p:txBody>
      </p:sp>
      <p:pic>
        <p:nvPicPr>
          <p:cNvPr id="10244" name="Picture 4" descr="Image result for china shame billboard"/>
          <p:cNvPicPr>
            <a:picLocks noChangeAspect="1" noChangeArrowheads="1"/>
          </p:cNvPicPr>
          <p:nvPr/>
        </p:nvPicPr>
        <p:blipFill rotWithShape="1">
          <a:blip r:embed="rId2">
            <a:extLst>
              <a:ext uri="{28A0092B-C50C-407E-A947-70E740481C1C}">
                <a14:useLocalDpi xmlns:a14="http://schemas.microsoft.com/office/drawing/2010/main" val="0"/>
              </a:ext>
            </a:extLst>
          </a:blip>
          <a:srcRect l="17135" r="2288" b="18072"/>
          <a:stretch/>
        </p:blipFill>
        <p:spPr bwMode="auto">
          <a:xfrm>
            <a:off x="1259632" y="1453064"/>
            <a:ext cx="7859211" cy="532987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Footage uploaded to Chinese video-sharing platform Douyin and believed to be filmed in Xiangyang shows jaywalkers' faces shown on a big screen along with their surn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4" y="29938"/>
            <a:ext cx="3706738" cy="5572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5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Deducting Points</a:t>
            </a:r>
          </a:p>
        </p:txBody>
      </p:sp>
      <p:sp>
        <p:nvSpPr>
          <p:cNvPr id="3" name="Content Placeholder 2"/>
          <p:cNvSpPr>
            <a:spLocks noGrp="1"/>
          </p:cNvSpPr>
          <p:nvPr>
            <p:ph idx="1"/>
          </p:nvPr>
        </p:nvSpPr>
        <p:spPr>
          <a:xfrm>
            <a:off x="323850" y="1124745"/>
            <a:ext cx="8820150" cy="5733256"/>
          </a:xfrm>
        </p:spPr>
        <p:txBody>
          <a:bodyPr>
            <a:normAutofit fontScale="85000" lnSpcReduction="20000"/>
          </a:bodyPr>
          <a:lstStyle/>
          <a:p>
            <a:r>
              <a:rPr lang="en-IE">
                <a:effectLst>
                  <a:outerShdw blurRad="38100" dist="38100" dir="2700000" algn="tl">
                    <a:srgbClr val="000000">
                      <a:alpha val="43137"/>
                    </a:srgbClr>
                  </a:outerShdw>
                </a:effectLst>
              </a:rPr>
              <a:t>Yunnan – late paying electricity bills</a:t>
            </a:r>
          </a:p>
          <a:p>
            <a:r>
              <a:rPr lang="en-IE">
                <a:effectLst>
                  <a:outerShdw blurRad="38100" dist="38100" dir="2700000" algn="tl">
                    <a:srgbClr val="000000">
                      <a:alpha val="43137"/>
                    </a:srgbClr>
                  </a:outerShdw>
                </a:effectLst>
              </a:rPr>
              <a:t>Shenzhen – quitting job without sufficient notice</a:t>
            </a:r>
          </a:p>
          <a:p>
            <a:r>
              <a:rPr lang="en-IE">
                <a:effectLst>
                  <a:outerShdw blurRad="38100" dist="38100" dir="2700000" algn="tl">
                    <a:srgbClr val="000000">
                      <a:alpha val="43137"/>
                    </a:srgbClr>
                  </a:outerShdw>
                </a:effectLst>
              </a:rPr>
              <a:t>Shanghai – honking the car horn</a:t>
            </a:r>
          </a:p>
          <a:p>
            <a:r>
              <a:rPr lang="en-IE">
                <a:effectLst>
                  <a:outerShdw blurRad="38100" dist="38100" dir="2700000" algn="tl">
                    <a:srgbClr val="000000">
                      <a:alpha val="43137"/>
                    </a:srgbClr>
                  </a:outerShdw>
                </a:effectLst>
              </a:rPr>
              <a:t>Jiangsu – not visiting your parents enough</a:t>
            </a:r>
          </a:p>
          <a:p>
            <a:r>
              <a:rPr lang="en-IE">
                <a:effectLst>
                  <a:outerShdw blurRad="38100" dist="38100" dir="2700000" algn="tl">
                    <a:srgbClr val="000000">
                      <a:alpha val="43137"/>
                    </a:srgbClr>
                  </a:outerShdw>
                </a:effectLst>
              </a:rPr>
              <a:t>Ningxia – being religious</a:t>
            </a:r>
          </a:p>
          <a:p>
            <a:r>
              <a:rPr lang="en-IE">
                <a:effectLst>
                  <a:outerShdw blurRad="38100" dist="38100" dir="2700000" algn="tl">
                    <a:srgbClr val="000000">
                      <a:alpha val="43137"/>
                    </a:srgbClr>
                  </a:outerShdw>
                </a:effectLst>
              </a:rPr>
              <a:t>Beijing – filing a complaint about government  errors</a:t>
            </a:r>
          </a:p>
          <a:p>
            <a:r>
              <a:rPr lang="en-IE">
                <a:effectLst>
                  <a:outerShdw blurRad="38100" dist="38100" dir="2700000" algn="tl">
                    <a:srgbClr val="000000">
                      <a:alpha val="43137"/>
                    </a:srgbClr>
                  </a:outerShdw>
                </a:effectLst>
              </a:rPr>
              <a:t>Everywhere - being related to a low score person</a:t>
            </a:r>
          </a:p>
          <a:p>
            <a:pPr marL="0" indent="0">
              <a:lnSpc>
                <a:spcPct val="120000"/>
              </a:lnSpc>
              <a:buNone/>
            </a:pPr>
            <a:r>
              <a:rPr lang="en-IE">
                <a:effectLst>
                  <a:outerShdw blurRad="38100" dist="38100" dir="2700000" algn="tl">
                    <a:srgbClr val="000000">
                      <a:alpha val="43137"/>
                    </a:srgbClr>
                  </a:outerShdw>
                </a:effectLst>
                <a:latin typeface="Adobe Caslon Pro" pitchFamily="18" charset="0"/>
              </a:rPr>
              <a:t>“Someone who plays video games for 10 hours a day would be considered an idle person, and someone who frequently buys diapers would be considered a responsible parent…We want people to be aware that their online behavior has an influence on their online credit score so they know to behave themselves better</a:t>
            </a:r>
            <a:r>
              <a:rPr lang="en-IE">
                <a:effectLst>
                  <a:outerShdw blurRad="38100" dist="38100" dir="2700000" algn="tl">
                    <a:srgbClr val="000000">
                      <a:alpha val="43137"/>
                    </a:srgbClr>
                  </a:outerShdw>
                </a:effectLst>
              </a:rPr>
              <a:t>.” -  Joe Tsai, Alibaba Vice-Chair</a:t>
            </a:r>
          </a:p>
          <a:p>
            <a:endParaRPr lang="en-IE">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86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08720"/>
          </a:xfrm>
        </p:spPr>
        <p:txBody>
          <a:bodyPr/>
          <a:lstStyle/>
          <a:p>
            <a:r>
              <a:rPr lang="en-IE"/>
              <a:t>Public Attitudes </a:t>
            </a:r>
          </a:p>
        </p:txBody>
      </p:sp>
      <p:sp>
        <p:nvSpPr>
          <p:cNvPr id="3" name="Content Placeholder 2"/>
          <p:cNvSpPr>
            <a:spLocks noGrp="1"/>
          </p:cNvSpPr>
          <p:nvPr>
            <p:ph idx="1"/>
          </p:nvPr>
        </p:nvSpPr>
        <p:spPr>
          <a:xfrm>
            <a:off x="323850" y="980728"/>
            <a:ext cx="8820150" cy="5877272"/>
          </a:xfrm>
        </p:spPr>
        <p:txBody>
          <a:bodyPr>
            <a:normAutofit fontScale="70000" lnSpcReduction="20000"/>
          </a:bodyPr>
          <a:lstStyle/>
          <a:p>
            <a:r>
              <a:rPr lang="en-IE"/>
              <a:t>Privacy in China is between individuals &amp; businesses</a:t>
            </a:r>
          </a:p>
          <a:p>
            <a:pPr lvl="1"/>
            <a:r>
              <a:rPr lang="en-IE"/>
              <a:t>Nothing is private from the government</a:t>
            </a:r>
          </a:p>
          <a:p>
            <a:r>
              <a:rPr lang="en-IE"/>
              <a:t>Quality of life is more important than privacy</a:t>
            </a:r>
          </a:p>
          <a:p>
            <a:r>
              <a:rPr lang="en-IE"/>
              <a:t>80% approve</a:t>
            </a:r>
          </a:p>
          <a:p>
            <a:pPr lvl="1"/>
            <a:r>
              <a:rPr lang="en-IE"/>
              <a:t>Many think the Western credit score is same thing</a:t>
            </a:r>
          </a:p>
          <a:p>
            <a:r>
              <a:rPr lang="en-IE"/>
              <a:t>Concerns – fairness and transparency</a:t>
            </a:r>
          </a:p>
          <a:p>
            <a:r>
              <a:rPr lang="en-IE"/>
              <a:t>80% use commercial systems (eg: Tencent, Sesame)</a:t>
            </a:r>
          </a:p>
          <a:p>
            <a:pPr lvl="1"/>
            <a:r>
              <a:rPr lang="en-IE"/>
              <a:t>7% aware of government systems</a:t>
            </a:r>
          </a:p>
          <a:p>
            <a:pPr lvl="1"/>
            <a:r>
              <a:rPr lang="en-IE"/>
              <a:t>77% prefer government over commercial</a:t>
            </a:r>
          </a:p>
          <a:p>
            <a:r>
              <a:rPr lang="en-IE"/>
              <a:t>Primary support – rich &amp; urban</a:t>
            </a:r>
          </a:p>
          <a:p>
            <a:pPr lvl="1"/>
            <a:r>
              <a:rPr lang="en-IE"/>
              <a:t>Can afford to pay for higher scores (eg: donations)</a:t>
            </a:r>
          </a:p>
          <a:p>
            <a:pPr lvl="1"/>
            <a:r>
              <a:rPr lang="en-IE"/>
              <a:t>Better access to benefits (eg: free bike share)</a:t>
            </a:r>
          </a:p>
          <a:p>
            <a:r>
              <a:rPr lang="en-IE"/>
              <a:t>70% - close “regulatory gaps”</a:t>
            </a:r>
          </a:p>
          <a:p>
            <a:pPr lvl="1"/>
            <a:r>
              <a:rPr lang="en-IE"/>
              <a:t>Chinese people cannot be trusted</a:t>
            </a:r>
          </a:p>
          <a:p>
            <a:pPr lvl="1"/>
            <a:r>
              <a:rPr lang="en-IE"/>
              <a:t>No legal enforcement in China</a:t>
            </a:r>
          </a:p>
          <a:p>
            <a:r>
              <a:rPr lang="en-IE"/>
              <a:t>Affects behaviour</a:t>
            </a:r>
          </a:p>
          <a:p>
            <a:pPr lvl="1"/>
            <a:r>
              <a:rPr lang="en-IE"/>
              <a:t>16% have unfriended someone to enhance their score</a:t>
            </a:r>
          </a:p>
          <a:p>
            <a:pPr lvl="1"/>
            <a:r>
              <a:rPr lang="en-IE"/>
              <a:t>20% have modified posts to enhance score </a:t>
            </a:r>
          </a:p>
        </p:txBody>
      </p:sp>
    </p:spTree>
    <p:extLst>
      <p:ext uri="{BB962C8B-B14F-4D97-AF65-F5344CB8AC3E}">
        <p14:creationId xmlns:p14="http://schemas.microsoft.com/office/powerpoint/2010/main" val="269479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The Panopticon</a:t>
            </a:r>
          </a:p>
        </p:txBody>
      </p:sp>
      <p:sp>
        <p:nvSpPr>
          <p:cNvPr id="3" name="Content Placeholder 2"/>
          <p:cNvSpPr>
            <a:spLocks noGrp="1"/>
          </p:cNvSpPr>
          <p:nvPr>
            <p:ph idx="1"/>
          </p:nvPr>
        </p:nvSpPr>
        <p:spPr>
          <a:xfrm>
            <a:off x="323850" y="1124744"/>
            <a:ext cx="8820150" cy="5445125"/>
          </a:xfrm>
        </p:spPr>
        <p:txBody>
          <a:bodyPr>
            <a:normAutofit fontScale="92500" lnSpcReduction="20000"/>
          </a:bodyPr>
          <a:lstStyle/>
          <a:p>
            <a:r>
              <a:rPr lang="en-IE">
                <a:effectLst>
                  <a:outerShdw blurRad="38100" dist="38100" dir="2700000" algn="tl">
                    <a:srgbClr val="000000">
                      <a:alpha val="43137"/>
                    </a:srgbClr>
                  </a:outerShdw>
                </a:effectLst>
              </a:rPr>
              <a:t>Jeremy Bentham, 1785</a:t>
            </a:r>
          </a:p>
          <a:p>
            <a:pPr lvl="1"/>
            <a:r>
              <a:rPr lang="en-IE">
                <a:effectLst>
                  <a:outerShdw blurRad="38100" dist="38100" dir="2700000" algn="tl">
                    <a:srgbClr val="000000">
                      <a:alpha val="43137"/>
                    </a:srgbClr>
                  </a:outerShdw>
                </a:effectLst>
              </a:rPr>
              <a:t>Monitor the most prisoners with the fewest guards</a:t>
            </a:r>
          </a:p>
          <a:p>
            <a:pPr lvl="1"/>
            <a:r>
              <a:rPr lang="en-IE">
                <a:effectLst>
                  <a:outerShdw blurRad="38100" dist="38100" dir="2700000" algn="tl">
                    <a:srgbClr val="000000">
                      <a:alpha val="43137"/>
                    </a:srgbClr>
                  </a:outerShdw>
                </a:effectLst>
              </a:rPr>
              <a:t>central tower for the guards, surrounded by a ring-shaped building of prison cells</a:t>
            </a:r>
          </a:p>
          <a:p>
            <a:r>
              <a:rPr lang="en-IE">
                <a:effectLst>
                  <a:outerShdw blurRad="38100" dist="38100" dir="2700000" algn="tl">
                    <a:srgbClr val="000000">
                      <a:alpha val="43137"/>
                    </a:srgbClr>
                  </a:outerShdw>
                </a:effectLst>
              </a:rPr>
              <a:t>Inmates don’t know if they are being watched at any moment</a:t>
            </a:r>
          </a:p>
          <a:p>
            <a:pPr lvl="1"/>
            <a:r>
              <a:rPr lang="en-IE">
                <a:effectLst>
                  <a:outerShdw blurRad="38100" dist="38100" dir="2700000" algn="tl">
                    <a:srgbClr val="000000">
                      <a:alpha val="43137"/>
                    </a:srgbClr>
                  </a:outerShdw>
                </a:effectLst>
              </a:rPr>
              <a:t>So act as if being observed all </a:t>
            </a:r>
            <a:br>
              <a:rPr lang="en-IE">
                <a:effectLst>
                  <a:outerShdw blurRad="38100" dist="38100" dir="2700000" algn="tl">
                    <a:srgbClr val="000000">
                      <a:alpha val="43137"/>
                    </a:srgbClr>
                  </a:outerShdw>
                </a:effectLst>
              </a:rPr>
            </a:br>
            <a:r>
              <a:rPr lang="en-IE">
                <a:effectLst>
                  <a:outerShdw blurRad="38100" dist="38100" dir="2700000" algn="tl">
                    <a:srgbClr val="000000">
                      <a:alpha val="43137"/>
                    </a:srgbClr>
                  </a:outerShdw>
                </a:effectLst>
              </a:rPr>
              <a:t>the time</a:t>
            </a:r>
          </a:p>
          <a:p>
            <a:pPr lvl="1"/>
            <a:r>
              <a:rPr lang="en-IE">
                <a:effectLst>
                  <a:outerShdw blurRad="38100" dist="38100" dir="2700000" algn="tl">
                    <a:srgbClr val="000000">
                      <a:alpha val="43137"/>
                    </a:srgbClr>
                  </a:outerShdw>
                </a:effectLst>
              </a:rPr>
              <a:t>“</a:t>
            </a:r>
            <a:r>
              <a:rPr lang="en-IE">
                <a:solidFill>
                  <a:srgbClr val="FFC000"/>
                </a:solidFill>
                <a:effectLst>
                  <a:outerShdw blurRad="38100" dist="38100" dir="2700000" algn="tl">
                    <a:srgbClr val="000000">
                      <a:alpha val="43137"/>
                    </a:srgbClr>
                  </a:outerShdw>
                </a:effectLst>
              </a:rPr>
              <a:t>chilling effect</a:t>
            </a:r>
            <a:r>
              <a:rPr lang="en-IE">
                <a:effectLst>
                  <a:outerShdw blurRad="38100" dist="38100" dir="2700000" algn="tl">
                    <a:srgbClr val="000000">
                      <a:alpha val="43137"/>
                    </a:srgbClr>
                  </a:outerShdw>
                </a:effectLst>
              </a:rPr>
              <a:t>”</a:t>
            </a:r>
          </a:p>
          <a:p>
            <a:r>
              <a:rPr lang="en-IE">
                <a:effectLst>
                  <a:outerShdw blurRad="38100" dist="38100" dir="2700000" algn="tl">
                    <a:srgbClr val="000000">
                      <a:alpha val="43137"/>
                    </a:srgbClr>
                  </a:outerShdw>
                </a:effectLst>
              </a:rPr>
              <a:t>Symbol of</a:t>
            </a:r>
          </a:p>
          <a:p>
            <a:pPr lvl="1"/>
            <a:r>
              <a:rPr lang="en-IE">
                <a:effectLst>
                  <a:outerShdw blurRad="38100" dist="38100" dir="2700000" algn="tl">
                    <a:srgbClr val="000000">
                      <a:alpha val="43137"/>
                    </a:srgbClr>
                  </a:outerShdw>
                </a:effectLst>
              </a:rPr>
              <a:t>A social control mechanism</a:t>
            </a:r>
          </a:p>
          <a:p>
            <a:pPr lvl="1"/>
            <a:r>
              <a:rPr lang="en-IE">
                <a:effectLst>
                  <a:outerShdw blurRad="38100" dist="38100" dir="2700000" algn="tl">
                    <a:srgbClr val="000000">
                      <a:alpha val="43137"/>
                    </a:srgbClr>
                  </a:outerShdw>
                </a:effectLst>
              </a:rPr>
              <a:t>Modern authoritarian control</a:t>
            </a:r>
          </a:p>
          <a:p>
            <a:pPr lvl="1"/>
            <a:r>
              <a:rPr lang="en-IE">
                <a:effectLst>
                  <a:outerShdw blurRad="38100" dist="38100" dir="2700000" algn="tl">
                    <a:srgbClr val="000000">
                      <a:alpha val="43137"/>
                    </a:srgbClr>
                  </a:outerShdw>
                </a:effectLst>
              </a:rPr>
              <a:t>Digital surveillance</a:t>
            </a:r>
          </a:p>
          <a:p>
            <a:endParaRPr lang="en-IE">
              <a:effectLst>
                <a:outerShdw blurRad="38100" dist="38100" dir="2700000" algn="tl">
                  <a:srgbClr val="000000">
                    <a:alpha val="43137"/>
                  </a:srgbClr>
                </a:outerShdw>
              </a:effectLst>
            </a:endParaRP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5858" y="3789039"/>
            <a:ext cx="3868142" cy="304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18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a:t>“Credit” = “Trust”</a:t>
            </a:r>
          </a:p>
        </p:txBody>
      </p:sp>
      <p:pic>
        <p:nvPicPr>
          <p:cNvPr id="6146" name="Picture 2" descr="https://pbs.twimg.com/media/DHcev_IXoAASb9y.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6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Exports</a:t>
            </a:r>
          </a:p>
        </p:txBody>
      </p:sp>
      <p:sp>
        <p:nvSpPr>
          <p:cNvPr id="3" name="Content Placeholder 2"/>
          <p:cNvSpPr>
            <a:spLocks noGrp="1"/>
          </p:cNvSpPr>
          <p:nvPr>
            <p:ph idx="1"/>
          </p:nvPr>
        </p:nvSpPr>
        <p:spPr>
          <a:xfrm>
            <a:off x="323850" y="1196753"/>
            <a:ext cx="8820150" cy="5661248"/>
          </a:xfrm>
        </p:spPr>
        <p:txBody>
          <a:bodyPr>
            <a:normAutofit lnSpcReduction="10000"/>
          </a:bodyPr>
          <a:lstStyle/>
          <a:p>
            <a:r>
              <a:rPr lang="en-IE">
                <a:effectLst>
                  <a:outerShdw blurRad="38100" dist="38100" dir="2700000" algn="tl">
                    <a:srgbClr val="000000">
                      <a:alpha val="43137"/>
                    </a:srgbClr>
                  </a:outerShdw>
                </a:effectLst>
              </a:rPr>
              <a:t>“</a:t>
            </a:r>
            <a:r>
              <a:rPr lang="en-IE">
                <a:solidFill>
                  <a:schemeClr val="accent6">
                    <a:lumMod val="60000"/>
                    <a:lumOff val="40000"/>
                  </a:schemeClr>
                </a:solidFill>
                <a:effectLst>
                  <a:outerShdw blurRad="38100" dist="38100" dir="2700000" algn="tl">
                    <a:srgbClr val="000000">
                      <a:alpha val="43137"/>
                    </a:srgbClr>
                  </a:outerShdw>
                </a:effectLst>
              </a:rPr>
              <a:t>Safe City Systems</a:t>
            </a:r>
            <a:r>
              <a:rPr lang="en-IE">
                <a:effectLst>
                  <a:outerShdw blurRad="38100" dist="38100" dir="2700000" algn="tl">
                    <a:srgbClr val="000000">
                      <a:alpha val="43137"/>
                    </a:srgbClr>
                  </a:outerShdw>
                </a:effectLst>
              </a:rPr>
              <a:t>”</a:t>
            </a:r>
          </a:p>
          <a:p>
            <a:pPr lvl="1"/>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Caslon Pro" pitchFamily="18" charset="0"/>
              </a:rPr>
              <a:t>We will give you the technology for free or half-price and process your citizen data for you.</a:t>
            </a:r>
            <a:r>
              <a:rPr lang="en-IE">
                <a:effectLst>
                  <a:outerShdw blurRad="38100" dist="38100" dir="2700000" algn="tl">
                    <a:srgbClr val="000000">
                      <a:alpha val="43137"/>
                    </a:srgbClr>
                  </a:outerShdw>
                </a:effectLst>
              </a:rPr>
              <a:t>”</a:t>
            </a:r>
          </a:p>
          <a:p>
            <a:pPr lvl="1"/>
            <a:r>
              <a:rPr lang="en-IE">
                <a:effectLst>
                  <a:outerShdw blurRad="38100" dist="38100" dir="2700000" algn="tl">
                    <a:srgbClr val="000000">
                      <a:alpha val="43137"/>
                    </a:srgbClr>
                  </a:outerShdw>
                </a:effectLst>
              </a:rPr>
              <a:t>Kazakhstan, Kyrgyzstan, Mongolia, Laos, Saudi Arabia, Cambodia, Thailand, Myanmar, Turkey, Russia, Iran</a:t>
            </a:r>
          </a:p>
          <a:p>
            <a:r>
              <a:rPr lang="en-IE">
                <a:effectLst>
                  <a:outerShdw blurRad="38100" dist="38100" dir="2700000" algn="tl">
                    <a:srgbClr val="000000">
                      <a:alpha val="43137"/>
                    </a:srgbClr>
                  </a:outerShdw>
                </a:effectLst>
              </a:rPr>
              <a:t>Uzbekistan Safe Cities Surveillance Project</a:t>
            </a:r>
          </a:p>
          <a:p>
            <a:pPr lvl="1"/>
            <a:r>
              <a:rPr lang="en-IE">
                <a:effectLst>
                  <a:outerShdw blurRad="38100" dist="38100" dir="2700000" algn="tl">
                    <a:srgbClr val="000000">
                      <a:alpha val="43137"/>
                    </a:srgbClr>
                  </a:outerShdw>
                </a:effectLst>
              </a:rPr>
              <a:t>$1 billion donation from China</a:t>
            </a:r>
          </a:p>
          <a:p>
            <a:pPr lvl="1"/>
            <a:r>
              <a:rPr lang="en-IE">
                <a:effectLst>
                  <a:outerShdw blurRad="38100" dist="38100" dir="2700000" algn="tl">
                    <a:srgbClr val="000000">
                      <a:alpha val="43137"/>
                    </a:srgbClr>
                  </a:outerShdw>
                </a:effectLst>
              </a:rPr>
              <a:t>Chinese companies (CITIC &amp; COSTAR), China Information Technology Development Ministry, equipment from Huawei</a:t>
            </a:r>
          </a:p>
          <a:p>
            <a:pPr lvl="1"/>
            <a:r>
              <a:rPr lang="en-IE">
                <a:effectLst>
                  <a:outerShdw blurRad="38100" dist="38100" dir="2700000" algn="tl">
                    <a:srgbClr val="000000">
                      <a:alpha val="43137"/>
                    </a:srgbClr>
                  </a:outerShdw>
                </a:effectLst>
              </a:rPr>
              <a:t>Compulsory  if want Chinese investment</a:t>
            </a:r>
          </a:p>
          <a:p>
            <a:pPr lvl="1"/>
            <a:r>
              <a:rPr lang="en-IE">
                <a:effectLst>
                  <a:outerShdw blurRad="38100" dist="38100" dir="2700000" algn="tl">
                    <a:srgbClr val="000000">
                      <a:alpha val="43137"/>
                    </a:srgbClr>
                  </a:outerShdw>
                </a:effectLst>
              </a:rPr>
              <a:t>Will cover whole country by 2023</a:t>
            </a:r>
          </a:p>
          <a:p>
            <a:endParaRPr lang="en-IE">
              <a:effectLst>
                <a:outerShdw blurRad="38100" dist="38100" dir="2700000" algn="tl">
                  <a:srgbClr val="000000">
                    <a:alpha val="43137"/>
                  </a:srgbClr>
                </a:outerShdw>
              </a:effectLst>
            </a:endParaRPr>
          </a:p>
          <a:p>
            <a:endParaRPr lang="en-IE">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8133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Issues</a:t>
            </a:r>
          </a:p>
        </p:txBody>
      </p:sp>
      <p:sp>
        <p:nvSpPr>
          <p:cNvPr id="3" name="Content Placeholder 2"/>
          <p:cNvSpPr>
            <a:spLocks noGrp="1"/>
          </p:cNvSpPr>
          <p:nvPr>
            <p:ph idx="1"/>
          </p:nvPr>
        </p:nvSpPr>
        <p:spPr/>
        <p:txBody>
          <a:bodyPr/>
          <a:lstStyle/>
          <a:p>
            <a:r>
              <a:rPr lang="en-IE"/>
              <a:t>Autonomy</a:t>
            </a:r>
          </a:p>
          <a:p>
            <a:pPr lvl="1"/>
            <a:r>
              <a:rPr lang="en-IE"/>
              <a:t>Vs state</a:t>
            </a:r>
          </a:p>
          <a:p>
            <a:pPr lvl="1"/>
            <a:r>
              <a:rPr lang="en-IE"/>
              <a:t>Vs community</a:t>
            </a:r>
          </a:p>
          <a:p>
            <a:r>
              <a:rPr lang="en-IE"/>
              <a:t>Justice</a:t>
            </a:r>
          </a:p>
          <a:p>
            <a:pPr lvl="1"/>
            <a:r>
              <a:rPr lang="en-IE"/>
              <a:t>Fair, equitable, transparent</a:t>
            </a:r>
          </a:p>
          <a:p>
            <a:r>
              <a:rPr lang="en-IE"/>
              <a:t>Sociality</a:t>
            </a:r>
          </a:p>
          <a:p>
            <a:pPr lvl="1"/>
            <a:r>
              <a:rPr lang="en-IE"/>
              <a:t>Conflict vs. harmony</a:t>
            </a:r>
          </a:p>
          <a:p>
            <a:r>
              <a:rPr lang="en-IE"/>
              <a:t>Democracy vs dictatorship</a:t>
            </a:r>
          </a:p>
          <a:p>
            <a:pPr lvl="1"/>
            <a:r>
              <a:rPr lang="en-IE"/>
              <a:t>Who decides</a:t>
            </a:r>
          </a:p>
        </p:txBody>
      </p:sp>
    </p:spTree>
    <p:extLst>
      <p:ext uri="{BB962C8B-B14F-4D97-AF65-F5344CB8AC3E}">
        <p14:creationId xmlns:p14="http://schemas.microsoft.com/office/powerpoint/2010/main" val="336029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a:t>Zuboff</a:t>
            </a:r>
            <a:endParaRPr lang="en-IE" dirty="0"/>
          </a:p>
        </p:txBody>
      </p:sp>
      <p:sp>
        <p:nvSpPr>
          <p:cNvPr id="3" name="Subtitle 2"/>
          <p:cNvSpPr>
            <a:spLocks noGrp="1"/>
          </p:cNvSpPr>
          <p:nvPr>
            <p:ph type="subTitle" idx="1"/>
          </p:nvPr>
        </p:nvSpPr>
        <p:spPr>
          <a:xfrm>
            <a:off x="179512" y="3886200"/>
            <a:ext cx="8784976" cy="1752600"/>
          </a:xfrm>
        </p:spPr>
        <p:txBody>
          <a:bodyPr>
            <a:normAutofit/>
          </a:bodyPr>
          <a:lstStyle/>
          <a:p>
            <a:r>
              <a:rPr lang="en-IE">
                <a:solidFill>
                  <a:schemeClr val="bg1"/>
                </a:solidFill>
              </a:rPr>
              <a:t>Surveillance Capitalism</a:t>
            </a:r>
            <a:endParaRPr lang="en-IE" dirty="0">
              <a:solidFill>
                <a:schemeClr val="bg1"/>
              </a:solidFill>
            </a:endParaRPr>
          </a:p>
        </p:txBody>
      </p:sp>
      <p:pic>
        <p:nvPicPr>
          <p:cNvPr id="1028" name="Picture 4" descr="Image result for zuboff surveillance capit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4624"/>
            <a:ext cx="2383259" cy="2979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9469"/>
      </p:ext>
    </p:extLst>
  </p:cSld>
  <p:clrMapOvr>
    <a:masterClrMapping/>
  </p:clrMapOvr>
  <p:transition spd="slow">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a:t>Professor Shoshana Zuboff </a:t>
            </a:r>
            <a:br>
              <a:rPr lang="en-IE"/>
            </a:br>
            <a:r>
              <a:rPr lang="en-IE"/>
              <a:t>1951 - </a:t>
            </a:r>
          </a:p>
        </p:txBody>
      </p:sp>
      <p:sp>
        <p:nvSpPr>
          <p:cNvPr id="3" name="Content Placeholder 2"/>
          <p:cNvSpPr>
            <a:spLocks noGrp="1"/>
          </p:cNvSpPr>
          <p:nvPr>
            <p:ph idx="1"/>
          </p:nvPr>
        </p:nvSpPr>
        <p:spPr/>
        <p:txBody>
          <a:bodyPr>
            <a:normAutofit fontScale="77500" lnSpcReduction="20000"/>
          </a:bodyPr>
          <a:lstStyle/>
          <a:p>
            <a:r>
              <a:rPr lang="en-IE"/>
              <a:t>Social psychologist, Harvard Business School</a:t>
            </a:r>
          </a:p>
          <a:p>
            <a:r>
              <a:rPr lang="en-IE"/>
              <a:t>Surveillance capitalism as a "</a:t>
            </a:r>
            <a:r>
              <a:rPr lang="en-IE">
                <a:latin typeface="Adobe Caslon Pro" pitchFamily="18" charset="0"/>
              </a:rPr>
              <a:t>rogue mutation of capitalism</a:t>
            </a:r>
            <a:r>
              <a:rPr lang="en-IE"/>
              <a:t>”</a:t>
            </a:r>
          </a:p>
          <a:p>
            <a:r>
              <a:rPr lang="en-IE"/>
              <a:t>Main works:</a:t>
            </a:r>
          </a:p>
          <a:p>
            <a:pPr lvl="1"/>
            <a:r>
              <a:rPr lang="en-IE" i="1"/>
              <a:t>Big Other: Surveillance Capitalism and the Prospects of an Information Civilization </a:t>
            </a:r>
            <a:r>
              <a:rPr lang="en-IE"/>
              <a:t>(2015)</a:t>
            </a:r>
          </a:p>
          <a:p>
            <a:pPr lvl="1"/>
            <a:r>
              <a:rPr lang="en-IE" i="1"/>
              <a:t>The Age of Surveillance Capitalism: The Fight for a Human Future at the New Frontier of Po</a:t>
            </a:r>
            <a:r>
              <a:rPr lang="en-IE"/>
              <a:t>wer (2019)</a:t>
            </a:r>
          </a:p>
          <a:p>
            <a:r>
              <a:rPr lang="en-IE" i="1"/>
              <a:t>The Support Economy</a:t>
            </a:r>
            <a:r>
              <a:rPr lang="en-IE"/>
              <a:t> (2002)</a:t>
            </a:r>
          </a:p>
          <a:p>
            <a:pPr lvl="1"/>
            <a:r>
              <a:rPr lang="en-IE"/>
              <a:t>Digital technology can either:</a:t>
            </a:r>
          </a:p>
          <a:p>
            <a:pPr lvl="2"/>
            <a:r>
              <a:rPr lang="en-IE"/>
              <a:t>Decentralise</a:t>
            </a:r>
          </a:p>
          <a:p>
            <a:pPr lvl="3"/>
            <a:r>
              <a:rPr lang="en-IE"/>
              <a:t>Giving everyone more control of their own lives</a:t>
            </a:r>
          </a:p>
          <a:p>
            <a:pPr lvl="3"/>
            <a:r>
              <a:rPr lang="en-IE"/>
              <a:t>Makes society more eco-friendly</a:t>
            </a:r>
          </a:p>
          <a:p>
            <a:pPr lvl="3"/>
            <a:r>
              <a:rPr lang="en-IE"/>
              <a:t>Gives everyone more say in society</a:t>
            </a:r>
          </a:p>
          <a:p>
            <a:pPr lvl="2"/>
            <a:r>
              <a:rPr lang="en-IE"/>
              <a:t>Centralise</a:t>
            </a:r>
          </a:p>
          <a:p>
            <a:pPr lvl="3"/>
            <a:r>
              <a:rPr lang="en-IE"/>
              <a:t>Individuals become dominated by corporations</a:t>
            </a:r>
          </a:p>
          <a:p>
            <a:pPr lvl="3"/>
            <a:r>
              <a:rPr lang="en-IE"/>
              <a:t>Ecologically damaging</a:t>
            </a:r>
          </a:p>
          <a:p>
            <a:pPr lvl="3"/>
            <a:r>
              <a:rPr lang="en-IE"/>
              <a:t>Most get poorer as a few rich business owners aggregate wealth</a:t>
            </a:r>
          </a:p>
        </p:txBody>
      </p:sp>
    </p:spTree>
    <p:extLst>
      <p:ext uri="{BB962C8B-B14F-4D97-AF65-F5344CB8AC3E}">
        <p14:creationId xmlns:p14="http://schemas.microsoft.com/office/powerpoint/2010/main" val="182462655"/>
      </p:ext>
    </p:extLst>
  </p:cSld>
  <p:clrMapOvr>
    <a:masterClrMapping/>
  </p:clrMapOvr>
  <p:transition spd="slow">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a:t>The Age of Surveillance Capitalism</a:t>
            </a:r>
            <a:br>
              <a:rPr lang="en-IE"/>
            </a:br>
            <a:r>
              <a:rPr lang="en-IE"/>
              <a:t>- Key Concepts</a:t>
            </a:r>
          </a:p>
        </p:txBody>
      </p:sp>
      <p:sp>
        <p:nvSpPr>
          <p:cNvPr id="3" name="Content Placeholder 2"/>
          <p:cNvSpPr>
            <a:spLocks noGrp="1"/>
          </p:cNvSpPr>
          <p:nvPr>
            <p:ph idx="1"/>
          </p:nvPr>
        </p:nvSpPr>
        <p:spPr/>
        <p:txBody>
          <a:bodyPr>
            <a:normAutofit lnSpcReduction="10000"/>
          </a:bodyPr>
          <a:lstStyle/>
          <a:p>
            <a:r>
              <a:rPr lang="en-IE"/>
              <a:t>Prediction </a:t>
            </a:r>
          </a:p>
          <a:p>
            <a:r>
              <a:rPr lang="en-IE">
                <a:solidFill>
                  <a:schemeClr val="accent6">
                    <a:lumMod val="60000"/>
                    <a:lumOff val="40000"/>
                  </a:schemeClr>
                </a:solidFill>
              </a:rPr>
              <a:t>Surveillance Capitalism</a:t>
            </a:r>
          </a:p>
          <a:p>
            <a:pPr lvl="1"/>
            <a:r>
              <a:rPr lang="en-IE"/>
              <a:t>Processes</a:t>
            </a:r>
          </a:p>
          <a:p>
            <a:pPr lvl="1"/>
            <a:r>
              <a:rPr lang="en-IE"/>
              <a:t>Innovation driver</a:t>
            </a:r>
          </a:p>
          <a:p>
            <a:pPr lvl="1"/>
            <a:r>
              <a:rPr lang="en-IE"/>
              <a:t>Data Industry</a:t>
            </a:r>
          </a:p>
          <a:p>
            <a:r>
              <a:rPr lang="en-IE">
                <a:solidFill>
                  <a:schemeClr val="accent6">
                    <a:lumMod val="60000"/>
                    <a:lumOff val="40000"/>
                  </a:schemeClr>
                </a:solidFill>
              </a:rPr>
              <a:t>Instrumentalism</a:t>
            </a:r>
          </a:p>
          <a:p>
            <a:pPr lvl="1"/>
            <a:r>
              <a:rPr lang="en-IE">
                <a:solidFill>
                  <a:schemeClr val="accent6">
                    <a:lumMod val="60000"/>
                    <a:lumOff val="40000"/>
                  </a:schemeClr>
                </a:solidFill>
              </a:rPr>
              <a:t>Instrumentalist</a:t>
            </a:r>
            <a:r>
              <a:rPr lang="en-IE">
                <a:solidFill>
                  <a:srgbClr val="92D050"/>
                </a:solidFill>
              </a:rPr>
              <a:t> </a:t>
            </a:r>
            <a:r>
              <a:rPr lang="en-IE">
                <a:solidFill>
                  <a:schemeClr val="accent6">
                    <a:lumMod val="60000"/>
                    <a:lumOff val="40000"/>
                  </a:schemeClr>
                </a:solidFill>
              </a:rPr>
              <a:t>power</a:t>
            </a:r>
          </a:p>
          <a:p>
            <a:r>
              <a:rPr lang="en-IE"/>
              <a:t>Threats to</a:t>
            </a:r>
          </a:p>
          <a:p>
            <a:pPr lvl="1"/>
            <a:r>
              <a:rPr lang="en-IE"/>
              <a:t>Democracy</a:t>
            </a:r>
          </a:p>
          <a:p>
            <a:pPr lvl="1"/>
            <a:r>
              <a:rPr lang="en-IE"/>
              <a:t>Autonomy</a:t>
            </a:r>
          </a:p>
          <a:p>
            <a:endParaRPr lang="en-IE"/>
          </a:p>
        </p:txBody>
      </p:sp>
      <p:pic>
        <p:nvPicPr>
          <p:cNvPr id="4" name="Picture 2" descr="Image result for zuboff surveillance capital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75353"/>
            <a:ext cx="3280619" cy="5038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28078"/>
      </p:ext>
    </p:extLst>
  </p:cSld>
  <p:clrMapOvr>
    <a:masterClrMapping/>
  </p:clrMapOvr>
  <p:transition spd="slow">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Targeting</a:t>
            </a:r>
          </a:p>
        </p:txBody>
      </p:sp>
      <p:grpSp>
        <p:nvGrpSpPr>
          <p:cNvPr id="6" name="Group 5">
            <a:extLst>
              <a:ext uri="{FF2B5EF4-FFF2-40B4-BE49-F238E27FC236}">
                <a16:creationId xmlns:a16="http://schemas.microsoft.com/office/drawing/2014/main" id="{7C9D11FE-7D30-4521-BA97-B618F7972D58}"/>
              </a:ext>
            </a:extLst>
          </p:cNvPr>
          <p:cNvGrpSpPr/>
          <p:nvPr/>
        </p:nvGrpSpPr>
        <p:grpSpPr>
          <a:xfrm rot="10800000">
            <a:off x="1331640" y="1052736"/>
            <a:ext cx="6768752" cy="5688632"/>
            <a:chOff x="1331640" y="1052736"/>
            <a:chExt cx="6768752" cy="5688632"/>
          </a:xfrm>
        </p:grpSpPr>
        <p:sp>
          <p:nvSpPr>
            <p:cNvPr id="7" name="Freeform: Shape 6">
              <a:extLst>
                <a:ext uri="{FF2B5EF4-FFF2-40B4-BE49-F238E27FC236}">
                  <a16:creationId xmlns:a16="http://schemas.microsoft.com/office/drawing/2014/main" id="{5C357EC7-056C-43CB-A818-3B5F6F315E7B}"/>
                </a:ext>
              </a:extLst>
            </p:cNvPr>
            <p:cNvSpPr/>
            <p:nvPr/>
          </p:nvSpPr>
          <p:spPr>
            <a:xfrm>
              <a:off x="3869922" y="1052736"/>
              <a:ext cx="1692188" cy="1422158"/>
            </a:xfrm>
            <a:custGeom>
              <a:avLst/>
              <a:gdLst>
                <a:gd name="connsiteX0" fmla="*/ 0 w 1692188"/>
                <a:gd name="connsiteY0" fmla="*/ 1422158 h 1422158"/>
                <a:gd name="connsiteX1" fmla="*/ 846094 w 1692188"/>
                <a:gd name="connsiteY1" fmla="*/ 0 h 1422158"/>
                <a:gd name="connsiteX2" fmla="*/ 846094 w 1692188"/>
                <a:gd name="connsiteY2" fmla="*/ 0 h 1422158"/>
                <a:gd name="connsiteX3" fmla="*/ 1692188 w 1692188"/>
                <a:gd name="connsiteY3" fmla="*/ 1422158 h 1422158"/>
                <a:gd name="connsiteX4" fmla="*/ 0 w 1692188"/>
                <a:gd name="connsiteY4" fmla="*/ 1422158 h 142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188" h="1422158">
                  <a:moveTo>
                    <a:pt x="0" y="1422158"/>
                  </a:moveTo>
                  <a:lnTo>
                    <a:pt x="846094" y="0"/>
                  </a:lnTo>
                  <a:lnTo>
                    <a:pt x="846094" y="0"/>
                  </a:lnTo>
                  <a:lnTo>
                    <a:pt x="1692188" y="1422158"/>
                  </a:lnTo>
                  <a:lnTo>
                    <a:pt x="0" y="142215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E" sz="2000" kern="1200" dirty="0">
                <a:solidFill>
                  <a:schemeClr val="bg1"/>
                </a:solidFill>
                <a:effectLst>
                  <a:outerShdw blurRad="38100" dist="38100" dir="2700000" algn="tl">
                    <a:srgbClr val="000000">
                      <a:alpha val="43137"/>
                    </a:srgbClr>
                  </a:outerShdw>
                </a:effectLst>
              </a:endParaRPr>
            </a:p>
          </p:txBody>
        </p:sp>
        <p:sp>
          <p:nvSpPr>
            <p:cNvPr id="8" name="Freeform: Shape 7">
              <a:extLst>
                <a:ext uri="{FF2B5EF4-FFF2-40B4-BE49-F238E27FC236}">
                  <a16:creationId xmlns:a16="http://schemas.microsoft.com/office/drawing/2014/main" id="{1C1DDC7C-7D01-4E82-976F-D2E829780A5D}"/>
                </a:ext>
              </a:extLst>
            </p:cNvPr>
            <p:cNvSpPr/>
            <p:nvPr/>
          </p:nvSpPr>
          <p:spPr>
            <a:xfrm>
              <a:off x="3023828" y="2474894"/>
              <a:ext cx="3384376" cy="1422158"/>
            </a:xfrm>
            <a:custGeom>
              <a:avLst/>
              <a:gdLst>
                <a:gd name="connsiteX0" fmla="*/ 0 w 3384376"/>
                <a:gd name="connsiteY0" fmla="*/ 1422158 h 1422158"/>
                <a:gd name="connsiteX1" fmla="*/ 846099 w 3384376"/>
                <a:gd name="connsiteY1" fmla="*/ 0 h 1422158"/>
                <a:gd name="connsiteX2" fmla="*/ 2538277 w 3384376"/>
                <a:gd name="connsiteY2" fmla="*/ 0 h 1422158"/>
                <a:gd name="connsiteX3" fmla="*/ 3384376 w 3384376"/>
                <a:gd name="connsiteY3" fmla="*/ 1422158 h 1422158"/>
                <a:gd name="connsiteX4" fmla="*/ 0 w 3384376"/>
                <a:gd name="connsiteY4" fmla="*/ 1422158 h 142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376" h="1422158">
                  <a:moveTo>
                    <a:pt x="0" y="1422158"/>
                  </a:moveTo>
                  <a:lnTo>
                    <a:pt x="846099" y="0"/>
                  </a:lnTo>
                  <a:lnTo>
                    <a:pt x="2538277" y="0"/>
                  </a:lnTo>
                  <a:lnTo>
                    <a:pt x="3384376" y="1422158"/>
                  </a:lnTo>
                  <a:lnTo>
                    <a:pt x="0" y="1422158"/>
                  </a:lnTo>
                  <a:close/>
                </a:path>
              </a:pathLst>
            </a:cu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622745" tIns="30480" rIns="622747" bIns="30480" numCol="1" spcCol="1270" anchor="ctr" anchorCtr="0">
              <a:noAutofit/>
            </a:bodyPr>
            <a:lstStyle/>
            <a:p>
              <a:pPr marL="0" lvl="0" indent="0" algn="ctr" defTabSz="1066800">
                <a:lnSpc>
                  <a:spcPct val="90000"/>
                </a:lnSpc>
                <a:spcBef>
                  <a:spcPct val="0"/>
                </a:spcBef>
                <a:spcAft>
                  <a:spcPct val="35000"/>
                </a:spcAft>
                <a:buNone/>
              </a:pPr>
              <a:endParaRPr lang="en-IE" sz="2400" kern="1200" dirty="0">
                <a:solidFill>
                  <a:schemeClr val="bg1"/>
                </a:solidFill>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id="{B651291E-7383-4371-A6D1-D261C913B382}"/>
                </a:ext>
              </a:extLst>
            </p:cNvPr>
            <p:cNvSpPr/>
            <p:nvPr/>
          </p:nvSpPr>
          <p:spPr>
            <a:xfrm>
              <a:off x="2177733" y="3897052"/>
              <a:ext cx="5076564" cy="1422158"/>
            </a:xfrm>
            <a:custGeom>
              <a:avLst/>
              <a:gdLst>
                <a:gd name="connsiteX0" fmla="*/ 0 w 5076564"/>
                <a:gd name="connsiteY0" fmla="*/ 1422158 h 1422158"/>
                <a:gd name="connsiteX1" fmla="*/ 846099 w 5076564"/>
                <a:gd name="connsiteY1" fmla="*/ 0 h 1422158"/>
                <a:gd name="connsiteX2" fmla="*/ 4230465 w 5076564"/>
                <a:gd name="connsiteY2" fmla="*/ 0 h 1422158"/>
                <a:gd name="connsiteX3" fmla="*/ 5076564 w 5076564"/>
                <a:gd name="connsiteY3" fmla="*/ 1422158 h 1422158"/>
                <a:gd name="connsiteX4" fmla="*/ 0 w 5076564"/>
                <a:gd name="connsiteY4" fmla="*/ 1422158 h 142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564" h="1422158">
                  <a:moveTo>
                    <a:pt x="0" y="1422158"/>
                  </a:moveTo>
                  <a:lnTo>
                    <a:pt x="846099" y="0"/>
                  </a:lnTo>
                  <a:lnTo>
                    <a:pt x="4230465" y="0"/>
                  </a:lnTo>
                  <a:lnTo>
                    <a:pt x="5076564" y="1422158"/>
                  </a:lnTo>
                  <a:lnTo>
                    <a:pt x="0" y="1422158"/>
                  </a:lnTo>
                  <a:close/>
                </a:path>
              </a:pathLst>
            </a:cu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spcFirstLastPara="0" vert="horz" wrap="square" lIns="918879" tIns="30480" rIns="918879" bIns="30480" numCol="1" spcCol="1270" anchor="ctr" anchorCtr="0">
              <a:noAutofit/>
            </a:bodyPr>
            <a:lstStyle/>
            <a:p>
              <a:pPr marL="0" lvl="0" indent="0" algn="ctr" defTabSz="1066800">
                <a:lnSpc>
                  <a:spcPct val="90000"/>
                </a:lnSpc>
                <a:spcBef>
                  <a:spcPct val="0"/>
                </a:spcBef>
                <a:spcAft>
                  <a:spcPct val="35000"/>
                </a:spcAft>
                <a:buNone/>
              </a:pPr>
              <a:endParaRPr lang="en-IE" sz="2400" kern="1200" dirty="0">
                <a:solidFill>
                  <a:schemeClr val="bg1"/>
                </a:solidFill>
                <a:effectLst>
                  <a:outerShdw blurRad="38100" dist="38100" dir="2700000" algn="tl">
                    <a:srgbClr val="000000">
                      <a:alpha val="43137"/>
                    </a:srgbClr>
                  </a:outerShdw>
                </a:effectLst>
              </a:endParaRPr>
            </a:p>
          </p:txBody>
        </p:sp>
        <p:sp>
          <p:nvSpPr>
            <p:cNvPr id="10" name="Freeform: Shape 9">
              <a:extLst>
                <a:ext uri="{FF2B5EF4-FFF2-40B4-BE49-F238E27FC236}">
                  <a16:creationId xmlns:a16="http://schemas.microsoft.com/office/drawing/2014/main" id="{CB704FEB-DBB6-443A-AD89-5621128BD11F}"/>
                </a:ext>
              </a:extLst>
            </p:cNvPr>
            <p:cNvSpPr/>
            <p:nvPr/>
          </p:nvSpPr>
          <p:spPr>
            <a:xfrm>
              <a:off x="1331640" y="5319210"/>
              <a:ext cx="6768752" cy="1422158"/>
            </a:xfrm>
            <a:custGeom>
              <a:avLst/>
              <a:gdLst>
                <a:gd name="connsiteX0" fmla="*/ 0 w 6768752"/>
                <a:gd name="connsiteY0" fmla="*/ 1422158 h 1422158"/>
                <a:gd name="connsiteX1" fmla="*/ 846099 w 6768752"/>
                <a:gd name="connsiteY1" fmla="*/ 0 h 1422158"/>
                <a:gd name="connsiteX2" fmla="*/ 5922653 w 6768752"/>
                <a:gd name="connsiteY2" fmla="*/ 0 h 1422158"/>
                <a:gd name="connsiteX3" fmla="*/ 6768752 w 6768752"/>
                <a:gd name="connsiteY3" fmla="*/ 1422158 h 1422158"/>
                <a:gd name="connsiteX4" fmla="*/ 0 w 6768752"/>
                <a:gd name="connsiteY4" fmla="*/ 1422158 h 142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8752" h="1422158">
                  <a:moveTo>
                    <a:pt x="0" y="1422158"/>
                  </a:moveTo>
                  <a:lnTo>
                    <a:pt x="846099" y="0"/>
                  </a:lnTo>
                  <a:lnTo>
                    <a:pt x="5922653" y="0"/>
                  </a:lnTo>
                  <a:lnTo>
                    <a:pt x="6768752" y="1422158"/>
                  </a:lnTo>
                  <a:lnTo>
                    <a:pt x="0" y="1422158"/>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215011" tIns="30480" rIns="1215013" bIns="30480" numCol="1" spcCol="1270" anchor="ctr" anchorCtr="0">
              <a:noAutofit/>
            </a:bodyPr>
            <a:lstStyle/>
            <a:p>
              <a:pPr marL="0" lvl="0" indent="0" algn="ctr" defTabSz="1066800">
                <a:lnSpc>
                  <a:spcPct val="90000"/>
                </a:lnSpc>
                <a:spcBef>
                  <a:spcPct val="0"/>
                </a:spcBef>
                <a:spcAft>
                  <a:spcPct val="35000"/>
                </a:spcAft>
                <a:buNone/>
              </a:pPr>
              <a:endParaRPr lang="en-IE" sz="2400" kern="1200" dirty="0">
                <a:solidFill>
                  <a:schemeClr val="bg1"/>
                </a:solidFill>
                <a:effectLst>
                  <a:outerShdw blurRad="38100" dist="38100" dir="2700000" algn="tl">
                    <a:srgbClr val="000000">
                      <a:alpha val="43137"/>
                    </a:srgbClr>
                  </a:outerShdw>
                </a:effectLst>
              </a:endParaRPr>
            </a:p>
          </p:txBody>
        </p:sp>
      </p:grpSp>
      <p:sp>
        <p:nvSpPr>
          <p:cNvPr id="12" name="TextBox 11">
            <a:extLst>
              <a:ext uri="{FF2B5EF4-FFF2-40B4-BE49-F238E27FC236}">
                <a16:creationId xmlns:a16="http://schemas.microsoft.com/office/drawing/2014/main" id="{41C6A085-4279-4E3A-A22A-35E0A41BDCF4}"/>
              </a:ext>
            </a:extLst>
          </p:cNvPr>
          <p:cNvSpPr txBox="1"/>
          <p:nvPr/>
        </p:nvSpPr>
        <p:spPr>
          <a:xfrm>
            <a:off x="2286000" y="1565668"/>
            <a:ext cx="4572000" cy="590931"/>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IE" sz="3600" kern="1200">
                <a:solidFill>
                  <a:schemeClr val="bg1"/>
                </a:solidFill>
                <a:effectLst>
                  <a:outerShdw blurRad="38100" dist="38100" dir="2700000" algn="tl">
                    <a:srgbClr val="000000">
                      <a:alpha val="43137"/>
                    </a:srgbClr>
                  </a:outerShdw>
                </a:effectLst>
              </a:rPr>
              <a:t>Demographic</a:t>
            </a:r>
            <a:endParaRPr lang="en-IE" sz="3600" kern="1200" dirty="0">
              <a:solidFill>
                <a:schemeClr val="bg1"/>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617E1299-328F-4F39-823C-6B407BF52052}"/>
              </a:ext>
            </a:extLst>
          </p:cNvPr>
          <p:cNvSpPr txBox="1"/>
          <p:nvPr/>
        </p:nvSpPr>
        <p:spPr>
          <a:xfrm>
            <a:off x="2286000" y="2895729"/>
            <a:ext cx="4572000" cy="535531"/>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IE" sz="3200" kern="1200">
                <a:solidFill>
                  <a:schemeClr val="bg1"/>
                </a:solidFill>
                <a:effectLst>
                  <a:outerShdw blurRad="38100" dist="38100" dir="2700000" algn="tl">
                    <a:srgbClr val="000000">
                      <a:alpha val="43137"/>
                    </a:srgbClr>
                  </a:outerShdw>
                </a:effectLst>
              </a:rPr>
              <a:t>Content</a:t>
            </a:r>
            <a:endParaRPr lang="en-IE" sz="3200" kern="1200" dirty="0">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E7D6791E-D53F-45BE-BF71-4E45FDF38303}"/>
              </a:ext>
            </a:extLst>
          </p:cNvPr>
          <p:cNvSpPr txBox="1"/>
          <p:nvPr/>
        </p:nvSpPr>
        <p:spPr>
          <a:xfrm>
            <a:off x="2430015" y="4318507"/>
            <a:ext cx="4572000" cy="535531"/>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IE" sz="3200" kern="1200">
                <a:solidFill>
                  <a:schemeClr val="bg1"/>
                </a:solidFill>
                <a:effectLst>
                  <a:outerShdw blurRad="38100" dist="38100" dir="2700000" algn="tl">
                    <a:srgbClr val="000000">
                      <a:alpha val="43137"/>
                    </a:srgbClr>
                  </a:outerShdw>
                </a:effectLst>
              </a:rPr>
              <a:t>Targeting</a:t>
            </a:r>
            <a:endParaRPr lang="en-IE" sz="3200" kern="1200" dirty="0">
              <a:solidFill>
                <a:schemeClr val="bg1"/>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58773C40-D657-44AB-BE73-7865B45ACEBC}"/>
              </a:ext>
            </a:extLst>
          </p:cNvPr>
          <p:cNvSpPr txBox="1"/>
          <p:nvPr/>
        </p:nvSpPr>
        <p:spPr>
          <a:xfrm>
            <a:off x="2430015" y="5805265"/>
            <a:ext cx="4572000" cy="424732"/>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IE" sz="2400" kern="1200">
                <a:solidFill>
                  <a:schemeClr val="bg1"/>
                </a:solidFill>
                <a:effectLst>
                  <a:outerShdw blurRad="38100" dist="38100" dir="2700000" algn="tl">
                    <a:srgbClr val="000000">
                      <a:alpha val="43137"/>
                    </a:srgbClr>
                  </a:outerShdw>
                </a:effectLst>
              </a:rPr>
              <a:t>Micro-targeting</a:t>
            </a:r>
            <a:endParaRPr lang="en-IE" sz="2400" kern="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1273664"/>
      </p:ext>
    </p:extLst>
  </p:cSld>
  <p:clrMapOvr>
    <a:masterClrMapping/>
  </p:clrMapOvr>
  <p:transition spd="slow">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The Role of Prediction</a:t>
            </a:r>
          </a:p>
        </p:txBody>
      </p:sp>
      <p:sp>
        <p:nvSpPr>
          <p:cNvPr id="3" name="Content Placeholder 2"/>
          <p:cNvSpPr>
            <a:spLocks noGrp="1"/>
          </p:cNvSpPr>
          <p:nvPr>
            <p:ph idx="1"/>
          </p:nvPr>
        </p:nvSpPr>
        <p:spPr>
          <a:xfrm>
            <a:off x="457200" y="1124744"/>
            <a:ext cx="8507288" cy="5256584"/>
          </a:xfrm>
        </p:spPr>
        <p:txBody>
          <a:bodyPr>
            <a:normAutofit/>
          </a:bodyPr>
          <a:lstStyle/>
          <a:p>
            <a:r>
              <a:rPr lang="en-IE"/>
              <a:t>The better you know someone, the easier they are to manipulate</a:t>
            </a:r>
          </a:p>
          <a:p>
            <a:pPr lvl="1"/>
            <a:r>
              <a:rPr lang="en-IE"/>
              <a:t>Can deliver that which best fits them</a:t>
            </a:r>
          </a:p>
          <a:p>
            <a:r>
              <a:rPr lang="en-IE"/>
              <a:t>Organising and delivering manipulation material takes time</a:t>
            </a:r>
          </a:p>
          <a:p>
            <a:r>
              <a:rPr lang="en-IE"/>
              <a:t>Therefore need to start before subject is ready</a:t>
            </a:r>
          </a:p>
          <a:p>
            <a:r>
              <a:rPr lang="en-IE"/>
              <a:t>Therefore need to predict the subject’s actions, thoughts, feelings, motives</a:t>
            </a:r>
          </a:p>
        </p:txBody>
      </p:sp>
    </p:spTree>
    <p:extLst>
      <p:ext uri="{BB962C8B-B14F-4D97-AF65-F5344CB8AC3E}">
        <p14:creationId xmlns:p14="http://schemas.microsoft.com/office/powerpoint/2010/main" val="1191011502"/>
      </p:ext>
    </p:extLst>
  </p:cSld>
  <p:clrMapOvr>
    <a:masterClrMapping/>
  </p:clrMapOvr>
  <p:transition spd="slow">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Behavioural Futures Market</a:t>
            </a:r>
          </a:p>
        </p:txBody>
      </p:sp>
      <p:sp>
        <p:nvSpPr>
          <p:cNvPr id="3" name="Content Placeholder 2"/>
          <p:cNvSpPr>
            <a:spLocks noGrp="1"/>
          </p:cNvSpPr>
          <p:nvPr>
            <p:ph idx="1"/>
          </p:nvPr>
        </p:nvSpPr>
        <p:spPr>
          <a:xfrm>
            <a:off x="457200" y="1268760"/>
            <a:ext cx="8686800" cy="5328592"/>
          </a:xfrm>
        </p:spPr>
        <p:txBody>
          <a:bodyPr>
            <a:normAutofit fontScale="85000" lnSpcReduction="10000"/>
          </a:bodyPr>
          <a:lstStyle/>
          <a:p>
            <a:r>
              <a:rPr lang="en-IE"/>
              <a:t>Ability to make personal predictions is a saleable service</a:t>
            </a:r>
          </a:p>
          <a:p>
            <a:pPr lvl="1"/>
            <a:r>
              <a:rPr lang="en-IE"/>
              <a:t>Achieved through AI</a:t>
            </a:r>
          </a:p>
          <a:p>
            <a:pPr lvl="1"/>
            <a:r>
              <a:rPr lang="en-IE"/>
              <a:t>Data + AI creates a </a:t>
            </a:r>
            <a:r>
              <a:rPr lang="en-IE">
                <a:solidFill>
                  <a:srgbClr val="FFC000"/>
                </a:solidFill>
              </a:rPr>
              <a:t>prediction product</a:t>
            </a:r>
          </a:p>
          <a:p>
            <a:r>
              <a:rPr lang="en-IE"/>
              <a:t>Sell prediction products in a </a:t>
            </a:r>
            <a:r>
              <a:rPr lang="en-IE">
                <a:solidFill>
                  <a:srgbClr val="FFC000"/>
                </a:solidFill>
              </a:rPr>
              <a:t>behavioural futures market</a:t>
            </a:r>
            <a:r>
              <a:rPr lang="en-IE"/>
              <a:t> </a:t>
            </a:r>
          </a:p>
          <a:p>
            <a:r>
              <a:rPr lang="en-IE"/>
              <a:t>Prediction requires data about individuals</a:t>
            </a:r>
          </a:p>
          <a:p>
            <a:pPr lvl="1"/>
            <a:r>
              <a:rPr lang="en-IE"/>
              <a:t>Therefore personal data is  saleable</a:t>
            </a:r>
          </a:p>
          <a:p>
            <a:pPr lvl="2"/>
            <a:r>
              <a:rPr lang="en-IE"/>
              <a:t>Can be used to make prediction products</a:t>
            </a:r>
          </a:p>
          <a:p>
            <a:pPr lvl="1"/>
            <a:r>
              <a:rPr lang="en-IE"/>
              <a:t>Therefore personal data has value</a:t>
            </a:r>
          </a:p>
          <a:p>
            <a:pPr lvl="2"/>
            <a:r>
              <a:rPr lang="en-IE"/>
              <a:t>Knowledge of you </a:t>
            </a:r>
            <a:r>
              <a:rPr lang="en-IE" i="1"/>
              <a:t>is</a:t>
            </a:r>
            <a:r>
              <a:rPr lang="en-IE"/>
              <a:t> economic capital</a:t>
            </a:r>
          </a:p>
          <a:p>
            <a:r>
              <a:rPr lang="en-IE"/>
              <a:t>Many products/services can derive more value from the data than their “main” business</a:t>
            </a:r>
          </a:p>
          <a:p>
            <a:pPr lvl="1"/>
            <a:r>
              <a:rPr lang="en-IE"/>
              <a:t>Dominating trend in business innovation is new data gathering – “</a:t>
            </a:r>
            <a:r>
              <a:rPr lang="en-IE">
                <a:solidFill>
                  <a:srgbClr val="FFC000"/>
                </a:solidFill>
              </a:rPr>
              <a:t>surveillance</a:t>
            </a:r>
            <a:r>
              <a:rPr lang="en-IE"/>
              <a:t>”</a:t>
            </a:r>
          </a:p>
          <a:p>
            <a:endParaRPr lang="en-IE"/>
          </a:p>
          <a:p>
            <a:endParaRPr lang="en-IE"/>
          </a:p>
        </p:txBody>
      </p:sp>
    </p:spTree>
    <p:extLst>
      <p:ext uri="{BB962C8B-B14F-4D97-AF65-F5344CB8AC3E}">
        <p14:creationId xmlns:p14="http://schemas.microsoft.com/office/powerpoint/2010/main" val="1420834365"/>
      </p:ext>
    </p:extLst>
  </p:cSld>
  <p:clrMapOvr>
    <a:masterClrMapping/>
  </p:clrMapOvr>
  <p:transition spd="slow">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Surveillance</a:t>
            </a:r>
          </a:p>
        </p:txBody>
      </p:sp>
      <p:sp>
        <p:nvSpPr>
          <p:cNvPr id="3" name="Content Placeholder 2"/>
          <p:cNvSpPr>
            <a:spLocks noGrp="1"/>
          </p:cNvSpPr>
          <p:nvPr>
            <p:ph idx="1"/>
          </p:nvPr>
        </p:nvSpPr>
        <p:spPr>
          <a:xfrm>
            <a:off x="457200" y="1268760"/>
            <a:ext cx="8579296" cy="5328592"/>
          </a:xfrm>
        </p:spPr>
        <p:txBody>
          <a:bodyPr>
            <a:normAutofit/>
          </a:bodyPr>
          <a:lstStyle/>
          <a:p>
            <a:r>
              <a:rPr lang="en-IE"/>
              <a:t>The logic of AI needs is that </a:t>
            </a:r>
            <a:r>
              <a:rPr lang="en-IE" i="1"/>
              <a:t>any</a:t>
            </a:r>
            <a:r>
              <a:rPr lang="en-IE"/>
              <a:t> personal data has potential value</a:t>
            </a:r>
          </a:p>
          <a:p>
            <a:r>
              <a:rPr lang="en-IE"/>
              <a:t>Therefore the more data the better</a:t>
            </a:r>
          </a:p>
          <a:p>
            <a:r>
              <a:rPr lang="en-IE"/>
              <a:t>Market competition leads towards accumulating </a:t>
            </a:r>
            <a:r>
              <a:rPr lang="en-IE" i="1"/>
              <a:t>all</a:t>
            </a:r>
            <a:r>
              <a:rPr lang="en-IE"/>
              <a:t> personal data (online and offline)</a:t>
            </a:r>
          </a:p>
          <a:p>
            <a:r>
              <a:rPr lang="en-IE"/>
              <a:t>Result is that </a:t>
            </a:r>
          </a:p>
          <a:p>
            <a:pPr lvl="1"/>
            <a:r>
              <a:rPr lang="en-IE"/>
              <a:t>Surveillance companies derive value from gathering as much detail as possible</a:t>
            </a:r>
          </a:p>
          <a:p>
            <a:pPr lvl="1"/>
            <a:r>
              <a:rPr lang="en-IE"/>
              <a:t>Real-world data as well</a:t>
            </a:r>
          </a:p>
          <a:p>
            <a:pPr lvl="1"/>
            <a:r>
              <a:rPr lang="en-IE"/>
              <a:t>Construct the </a:t>
            </a:r>
            <a:r>
              <a:rPr lang="en-IE">
                <a:solidFill>
                  <a:schemeClr val="accent6">
                    <a:lumMod val="60000"/>
                    <a:lumOff val="40000"/>
                  </a:schemeClr>
                </a:solidFill>
              </a:rPr>
              <a:t>Personal</a:t>
            </a:r>
            <a:r>
              <a:rPr lang="en-IE"/>
              <a:t> </a:t>
            </a:r>
            <a:r>
              <a:rPr lang="en-IE">
                <a:solidFill>
                  <a:schemeClr val="accent6">
                    <a:lumMod val="60000"/>
                    <a:lumOff val="40000"/>
                  </a:schemeClr>
                </a:solidFill>
              </a:rPr>
              <a:t>Profile</a:t>
            </a:r>
          </a:p>
        </p:txBody>
      </p:sp>
    </p:spTree>
    <p:extLst>
      <p:ext uri="{BB962C8B-B14F-4D97-AF65-F5344CB8AC3E}">
        <p14:creationId xmlns:p14="http://schemas.microsoft.com/office/powerpoint/2010/main" val="238128666"/>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Focault</a:t>
            </a:r>
          </a:p>
        </p:txBody>
      </p:sp>
      <p:sp>
        <p:nvSpPr>
          <p:cNvPr id="3" name="Content Placeholder 2"/>
          <p:cNvSpPr>
            <a:spLocks noGrp="1"/>
          </p:cNvSpPr>
          <p:nvPr>
            <p:ph idx="1"/>
          </p:nvPr>
        </p:nvSpPr>
        <p:spPr>
          <a:xfrm>
            <a:off x="107504" y="1124744"/>
            <a:ext cx="9036496" cy="5733256"/>
          </a:xfrm>
        </p:spPr>
        <p:txBody>
          <a:bodyPr>
            <a:normAutofit fontScale="70000" lnSpcReduction="20000"/>
          </a:bodyPr>
          <a:lstStyle/>
          <a:p>
            <a:pPr marL="0" indent="0">
              <a:buNone/>
            </a:pPr>
            <a:r>
              <a:rPr lang="en-IE" sz="3400" i="1">
                <a:effectLst>
                  <a:outerShdw blurRad="38100" dist="38100" dir="2700000" algn="tl">
                    <a:srgbClr val="000000">
                      <a:alpha val="43137"/>
                    </a:srgbClr>
                  </a:outerShdw>
                </a:effectLst>
              </a:rPr>
              <a:t>Discipline &amp; Punish</a:t>
            </a:r>
            <a:r>
              <a:rPr lang="en-IE" sz="3400">
                <a:effectLst>
                  <a:outerShdw blurRad="38100" dist="38100" dir="2700000" algn="tl">
                    <a:srgbClr val="000000">
                      <a:alpha val="43137"/>
                    </a:srgbClr>
                  </a:outerShdw>
                </a:effectLst>
              </a:rPr>
              <a:t> (1975)</a:t>
            </a:r>
          </a:p>
          <a:p>
            <a:pPr marL="514350" indent="-514350">
              <a:buFont typeface="+mj-lt"/>
              <a:buAutoNum type="arabicPeriod"/>
            </a:pPr>
            <a:r>
              <a:rPr lang="en-IE" sz="3400">
                <a:effectLst>
                  <a:outerShdw blurRad="38100" dist="38100" dir="2700000" algn="tl">
                    <a:srgbClr val="000000">
                      <a:alpha val="43137"/>
                    </a:srgbClr>
                  </a:outerShdw>
                </a:effectLst>
              </a:rPr>
              <a:t>The prisoner “</a:t>
            </a:r>
            <a:r>
              <a:rPr lang="en-IE" sz="3400">
                <a:effectLst>
                  <a:outerShdw blurRad="38100" dist="38100" dir="2700000" algn="tl">
                    <a:srgbClr val="000000">
                      <a:alpha val="43137"/>
                    </a:srgbClr>
                  </a:outerShdw>
                </a:effectLst>
                <a:latin typeface="Adobe Caslon Pro" pitchFamily="18" charset="0"/>
              </a:rPr>
              <a:t>is seen, but he does not see; he is the</a:t>
            </a:r>
            <a:br>
              <a:rPr lang="en-IE" sz="3400">
                <a:effectLst>
                  <a:outerShdw blurRad="38100" dist="38100" dir="2700000" algn="tl">
                    <a:srgbClr val="000000">
                      <a:alpha val="43137"/>
                    </a:srgbClr>
                  </a:outerShdw>
                </a:effectLst>
                <a:latin typeface="Adobe Caslon Pro" pitchFamily="18" charset="0"/>
              </a:rPr>
            </a:br>
            <a:r>
              <a:rPr lang="en-IE" sz="3400">
                <a:effectLst>
                  <a:outerShdw blurRad="38100" dist="38100" dir="2700000" algn="tl">
                    <a:srgbClr val="000000">
                      <a:alpha val="43137"/>
                    </a:srgbClr>
                  </a:outerShdw>
                </a:effectLst>
                <a:latin typeface="Adobe Caslon Pro" pitchFamily="18" charset="0"/>
              </a:rPr>
              <a:t>object of information, never a subject in </a:t>
            </a:r>
            <a:br>
              <a:rPr lang="en-IE" sz="3400">
                <a:effectLst>
                  <a:outerShdw blurRad="38100" dist="38100" dir="2700000" algn="tl">
                    <a:srgbClr val="000000">
                      <a:alpha val="43137"/>
                    </a:srgbClr>
                  </a:outerShdw>
                </a:effectLst>
                <a:latin typeface="Adobe Caslon Pro" pitchFamily="18" charset="0"/>
              </a:rPr>
            </a:br>
            <a:r>
              <a:rPr lang="en-IE" sz="3400">
                <a:effectLst>
                  <a:outerShdw blurRad="38100" dist="38100" dir="2700000" algn="tl">
                    <a:srgbClr val="000000">
                      <a:alpha val="43137"/>
                    </a:srgbClr>
                  </a:outerShdw>
                </a:effectLst>
                <a:latin typeface="Adobe Caslon Pro" pitchFamily="18" charset="0"/>
              </a:rPr>
              <a:t>communication</a:t>
            </a:r>
            <a:r>
              <a:rPr lang="en-IE" sz="3400">
                <a:effectLst>
                  <a:outerShdw blurRad="38100" dist="38100" dir="2700000" algn="tl">
                    <a:srgbClr val="000000">
                      <a:alpha val="43137"/>
                    </a:srgbClr>
                  </a:outerShdw>
                </a:effectLst>
              </a:rPr>
              <a:t>.”</a:t>
            </a:r>
          </a:p>
          <a:p>
            <a:pPr marL="514350" indent="-514350">
              <a:lnSpc>
                <a:spcPct val="120000"/>
              </a:lnSpc>
              <a:buFont typeface="+mj-lt"/>
              <a:buAutoNum type="arabicPeriod"/>
            </a:pPr>
            <a:r>
              <a:rPr lang="en-IE" sz="3400">
                <a:effectLst/>
                <a:latin typeface="Adobe Caslon Pro" pitchFamily="18" charset="0"/>
              </a:rPr>
              <a:t>“Bentham laid down the principle that </a:t>
            </a:r>
            <a:r>
              <a:rPr lang="en-IE" sz="3400" b="1">
                <a:effectLst/>
                <a:latin typeface="Adobe Caslon Pro" pitchFamily="18" charset="0"/>
              </a:rPr>
              <a:t>power </a:t>
            </a:r>
            <a:br>
              <a:rPr lang="en-IE" sz="3400" b="1">
                <a:effectLst/>
                <a:latin typeface="Adobe Caslon Pro" pitchFamily="18" charset="0"/>
              </a:rPr>
            </a:br>
            <a:r>
              <a:rPr lang="en-IE" sz="3400" b="1">
                <a:effectLst/>
                <a:latin typeface="Adobe Caslon Pro" pitchFamily="18" charset="0"/>
              </a:rPr>
              <a:t>should be visible and unverifiable</a:t>
            </a:r>
            <a:r>
              <a:rPr lang="en-IE" sz="3400">
                <a:effectLst/>
                <a:latin typeface="Adobe Caslon Pro" pitchFamily="18" charset="0"/>
              </a:rPr>
              <a:t>. Visible: the inmate will constantly have before his eyes the tall outline of the central tower from which he is spied upon. Unverifiable: the inmate must never know whether he is being looked at at any one moment; but he must be sure that he may always be so.”</a:t>
            </a:r>
          </a:p>
          <a:p>
            <a:pPr marL="514350" indent="-514350">
              <a:lnSpc>
                <a:spcPct val="120000"/>
              </a:lnSpc>
              <a:buFont typeface="+mj-lt"/>
              <a:buAutoNum type="arabicPeriod"/>
            </a:pPr>
            <a:r>
              <a:rPr lang="en-IE" sz="3400">
                <a:effectLst/>
                <a:latin typeface="Adobe Caslon Pro" pitchFamily="18" charset="0"/>
              </a:rPr>
              <a:t>“He who is subjected to a field of visibility, and who knows it, assumes responsibility for the constraints of power; he makes them play spontaneously upon himself; he inscribes in himself the power relation in which he simultaneously plays both roles; he becomes the principle of his own subjection.”</a:t>
            </a:r>
            <a:endParaRPr lang="en-IE" sz="3400">
              <a:effectLst>
                <a:outerShdw blurRad="38100" dist="38100" dir="2700000" algn="tl">
                  <a:srgbClr val="000000">
                    <a:alpha val="43137"/>
                  </a:srgbClr>
                </a:outerShdw>
              </a:effectLst>
              <a:latin typeface="Adobe Caslon Pro" pitchFamily="18" charset="0"/>
            </a:endParaRPr>
          </a:p>
        </p:txBody>
      </p:sp>
      <p:pic>
        <p:nvPicPr>
          <p:cNvPr id="2050" name="Picture 2" descr="Foucaul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847"/>
            <a:ext cx="20955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80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Instrumentalism</a:t>
            </a:r>
          </a:p>
        </p:txBody>
      </p:sp>
      <p:sp>
        <p:nvSpPr>
          <p:cNvPr id="3" name="Content Placeholder 2"/>
          <p:cNvSpPr>
            <a:spLocks noGrp="1"/>
          </p:cNvSpPr>
          <p:nvPr>
            <p:ph idx="1"/>
          </p:nvPr>
        </p:nvSpPr>
        <p:spPr/>
        <p:txBody>
          <a:bodyPr>
            <a:normAutofit fontScale="92500"/>
          </a:bodyPr>
          <a:lstStyle/>
          <a:p>
            <a:r>
              <a:rPr lang="en-IE"/>
              <a:t>You get more money by manipulating behaviour than just selling prediction products</a:t>
            </a:r>
          </a:p>
          <a:p>
            <a:r>
              <a:rPr lang="en-IE"/>
              <a:t>Scale and power above anything in history</a:t>
            </a:r>
          </a:p>
          <a:p>
            <a:r>
              <a:rPr lang="en-IE">
                <a:solidFill>
                  <a:srgbClr val="FFC000"/>
                </a:solidFill>
              </a:rPr>
              <a:t>Instrumentarian power</a:t>
            </a:r>
          </a:p>
          <a:p>
            <a:pPr lvl="1"/>
            <a:r>
              <a:rPr lang="en-IE"/>
              <a:t>Works through instruments</a:t>
            </a:r>
          </a:p>
          <a:p>
            <a:pPr lvl="1"/>
            <a:r>
              <a:rPr lang="en-IE"/>
              <a:t>“</a:t>
            </a:r>
            <a:r>
              <a:rPr lang="en-IE">
                <a:latin typeface="Adobe Caslon Pro" pitchFamily="18" charset="0"/>
              </a:rPr>
              <a:t>Instrumentalises our behaviour for the sake of others</a:t>
            </a:r>
            <a:r>
              <a:rPr lang="en-IE"/>
              <a:t>”</a:t>
            </a:r>
          </a:p>
          <a:p>
            <a:r>
              <a:rPr lang="en-IE"/>
              <a:t>Reduces human experience to observable behaviour</a:t>
            </a:r>
          </a:p>
          <a:p>
            <a:r>
              <a:rPr lang="en-IE"/>
              <a:t>“</a:t>
            </a:r>
            <a:r>
              <a:rPr lang="en-IE">
                <a:latin typeface="Adobe Caslon Pro" pitchFamily="18" charset="0"/>
              </a:rPr>
              <a:t>Radically indifferent to the meanings and motives of its targets</a:t>
            </a:r>
            <a:r>
              <a:rPr lang="en-IE"/>
              <a:t>” (us)</a:t>
            </a:r>
          </a:p>
          <a:p>
            <a:pPr marL="57150" indent="0">
              <a:buNone/>
            </a:pPr>
            <a:endParaRPr lang="en-IE"/>
          </a:p>
          <a:p>
            <a:pPr lvl="1"/>
            <a:endParaRPr lang="en-IE"/>
          </a:p>
        </p:txBody>
      </p:sp>
    </p:spTree>
    <p:extLst>
      <p:ext uri="{BB962C8B-B14F-4D97-AF65-F5344CB8AC3E}">
        <p14:creationId xmlns:p14="http://schemas.microsoft.com/office/powerpoint/2010/main" val="4003144518"/>
      </p:ext>
    </p:extLst>
  </p:cSld>
  <p:clrMapOvr>
    <a:masterClrMapping/>
  </p:clrMapOvr>
  <p:transition spd="slow">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Political Instrumentalism</a:t>
            </a:r>
          </a:p>
        </p:txBody>
      </p:sp>
      <p:sp>
        <p:nvSpPr>
          <p:cNvPr id="3" name="Content Placeholder 2"/>
          <p:cNvSpPr>
            <a:spLocks noGrp="1"/>
          </p:cNvSpPr>
          <p:nvPr>
            <p:ph idx="1"/>
          </p:nvPr>
        </p:nvSpPr>
        <p:spPr>
          <a:xfrm>
            <a:off x="457200" y="1268760"/>
            <a:ext cx="8507288" cy="5328592"/>
          </a:xfrm>
        </p:spPr>
        <p:txBody>
          <a:bodyPr>
            <a:normAutofit fontScale="85000" lnSpcReduction="10000"/>
          </a:bodyPr>
          <a:lstStyle/>
          <a:p>
            <a:r>
              <a:rPr lang="en-IE"/>
              <a:t>There is an ideal political state of affairs </a:t>
            </a:r>
          </a:p>
          <a:p>
            <a:pPr lvl="1"/>
            <a:r>
              <a:rPr lang="en-IE"/>
              <a:t>Not just what people want</a:t>
            </a:r>
          </a:p>
          <a:p>
            <a:pPr lvl="1"/>
            <a:r>
              <a:rPr lang="en-IE"/>
              <a:t>Democratic legitimacy can be gauged against the ideal state </a:t>
            </a:r>
          </a:p>
          <a:p>
            <a:pPr lvl="1"/>
            <a:r>
              <a:rPr lang="en-IE"/>
              <a:t>The legitimacy of political institutions and decisions depends on how closely they approximate the ideal state</a:t>
            </a:r>
          </a:p>
          <a:p>
            <a:r>
              <a:rPr lang="en-IE"/>
              <a:t>Legitimate to undermine democracy to achieve the ideal state</a:t>
            </a:r>
          </a:p>
          <a:p>
            <a:r>
              <a:rPr lang="en-IE">
                <a:solidFill>
                  <a:srgbClr val="FFC000"/>
                </a:solidFill>
              </a:rPr>
              <a:t>Technological instrumentalism</a:t>
            </a:r>
          </a:p>
          <a:p>
            <a:pPr lvl="1"/>
            <a:r>
              <a:rPr lang="en-IE"/>
              <a:t>The ideal state is rule by AI</a:t>
            </a:r>
          </a:p>
          <a:p>
            <a:pPr lvl="2"/>
            <a:r>
              <a:rPr lang="en-IE"/>
              <a:t>Replace government and democracy with AI</a:t>
            </a:r>
          </a:p>
          <a:p>
            <a:pPr lvl="1"/>
            <a:r>
              <a:rPr lang="en-IE"/>
              <a:t>The ideal way for each person to live is to be guided by AI</a:t>
            </a:r>
          </a:p>
        </p:txBody>
      </p:sp>
    </p:spTree>
    <p:extLst>
      <p:ext uri="{BB962C8B-B14F-4D97-AF65-F5344CB8AC3E}">
        <p14:creationId xmlns:p14="http://schemas.microsoft.com/office/powerpoint/2010/main" val="645976041"/>
      </p:ext>
    </p:extLst>
  </p:cSld>
  <p:clrMapOvr>
    <a:masterClrMapping/>
  </p:clrMapOvr>
  <p:transition spd="slow">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i="1"/>
              <a:t>Innovations in Web Marketing</a:t>
            </a:r>
            <a:r>
              <a:rPr lang="en-IE"/>
              <a:t>, 2012</a:t>
            </a:r>
          </a:p>
        </p:txBody>
      </p:sp>
      <p:sp>
        <p:nvSpPr>
          <p:cNvPr id="3" name="Content Placeholder 2"/>
          <p:cNvSpPr>
            <a:spLocks noGrp="1"/>
          </p:cNvSpPr>
          <p:nvPr>
            <p:ph idx="1"/>
          </p:nvPr>
        </p:nvSpPr>
        <p:spPr>
          <a:xfrm>
            <a:off x="457200" y="1412776"/>
            <a:ext cx="8573244" cy="5328592"/>
          </a:xfrm>
        </p:spPr>
        <p:txBody>
          <a:bodyPr>
            <a:normAutofit fontScale="77500" lnSpcReduction="20000"/>
          </a:bodyPr>
          <a:lstStyle/>
          <a:p>
            <a:pPr>
              <a:lnSpc>
                <a:spcPct val="120000"/>
              </a:lnSpc>
            </a:pPr>
            <a:r>
              <a:rPr lang="en-IE">
                <a:latin typeface="Adobe Caslon Pro" pitchFamily="18" charset="0"/>
              </a:rPr>
              <a:t>“The 2012 election year will go down in history as the year that online political advertising hit its stride and finally matured”</a:t>
            </a:r>
          </a:p>
          <a:p>
            <a:pPr>
              <a:lnSpc>
                <a:spcPct val="120000"/>
              </a:lnSpc>
            </a:pPr>
            <a:r>
              <a:rPr lang="en-IE">
                <a:latin typeface="Adobe Caslon Pro" pitchFamily="18" charset="0"/>
              </a:rPr>
              <a:t>“Microtargeting has become the predominant means of delivering political messages online.”</a:t>
            </a:r>
          </a:p>
          <a:p>
            <a:pPr>
              <a:lnSpc>
                <a:spcPct val="120000"/>
              </a:lnSpc>
            </a:pPr>
            <a:r>
              <a:rPr lang="en-IE">
                <a:latin typeface="Adobe Caslon Pro" pitchFamily="18" charset="0"/>
              </a:rPr>
              <a:t>“being used at all key points in political campaigns to recruit volunteers, raise money, persuade undecided voters to vote”</a:t>
            </a:r>
          </a:p>
          <a:p>
            <a:pPr>
              <a:lnSpc>
                <a:spcPct val="120000"/>
              </a:lnSpc>
            </a:pPr>
            <a:r>
              <a:rPr lang="en-IE">
                <a:latin typeface="Adobe Caslon Pro" pitchFamily="18" charset="0"/>
              </a:rPr>
              <a:t>“Make use of online and offline data to find appropriate audiences and create constantly-adjusted models to further refine their focus.”</a:t>
            </a:r>
          </a:p>
          <a:p>
            <a:pPr>
              <a:lnSpc>
                <a:spcPct val="120000"/>
              </a:lnSpc>
            </a:pPr>
            <a:r>
              <a:rPr lang="en-IE">
                <a:latin typeface="Adobe Caslon Pro" pitchFamily="18" charset="0"/>
              </a:rPr>
              <a:t>“Microtargeted messages are part of a new norm of buying qualified audiences”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368" y="5949280"/>
            <a:ext cx="1322076" cy="708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197730"/>
      </p:ext>
    </p:extLst>
  </p:cSld>
  <p:clrMapOvr>
    <a:masterClrMapping/>
  </p:clrMapOvr>
  <p:transition spd="slow">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t>Rep. Gerry Connolly, D-Va. </a:t>
            </a:r>
            <a:endParaRPr lang="en-IE" dirty="0"/>
          </a:p>
        </p:txBody>
      </p:sp>
      <p:sp>
        <p:nvSpPr>
          <p:cNvPr id="3" name="Content Placeholder 2"/>
          <p:cNvSpPr>
            <a:spLocks noGrp="1"/>
          </p:cNvSpPr>
          <p:nvPr>
            <p:ph idx="1"/>
          </p:nvPr>
        </p:nvSpPr>
        <p:spPr>
          <a:xfrm>
            <a:off x="457200" y="1412776"/>
            <a:ext cx="8514556" cy="5184576"/>
          </a:xfrm>
        </p:spPr>
        <p:txBody>
          <a:bodyPr/>
          <a:lstStyle/>
          <a:p>
            <a:pPr marL="0" indent="0" algn="ctr">
              <a:lnSpc>
                <a:spcPct val="120000"/>
              </a:lnSpc>
              <a:buNone/>
            </a:pPr>
            <a:r>
              <a:rPr lang="en-IE" i="1">
                <a:latin typeface="Adobe Caslon Pro" pitchFamily="18" charset="0"/>
              </a:rPr>
              <a:t>“This is going to change the political environment. It’s a marketing tool that has now migrated into the political realm. And I think that looking forward, almost no campaign can afford to ignore this technique.” </a:t>
            </a:r>
          </a:p>
          <a:p>
            <a:endParaRPr lang="en-IE" dirty="0"/>
          </a:p>
        </p:txBody>
      </p:sp>
      <p:pic>
        <p:nvPicPr>
          <p:cNvPr id="3074" name="Picture 2" descr="Gerry Connolly 116th Con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02" y="4077072"/>
            <a:ext cx="2095500" cy="256222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179053"/>
      </p:ext>
    </p:extLst>
  </p:cSld>
  <p:clrMapOvr>
    <a:masterClrMapping/>
  </p:clrMapOvr>
  <p:transition spd="slow">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34"/>
            <a:ext cx="9144000" cy="1464949"/>
          </a:xfrm>
        </p:spPr>
        <p:txBody>
          <a:bodyPr>
            <a:noAutofit/>
          </a:bodyPr>
          <a:lstStyle/>
          <a:p>
            <a:r>
              <a:rPr lang="en-IE" sz="3200">
                <a:effectLst/>
              </a:rPr>
              <a:t>“Experimental Evidence of Massive-Scale Emotional Contagion through Social Networks.” 2014</a:t>
            </a:r>
            <a:endParaRPr lang="en-IE" sz="3200" dirty="0"/>
          </a:p>
        </p:txBody>
      </p:sp>
      <p:sp>
        <p:nvSpPr>
          <p:cNvPr id="3" name="Content Placeholder 2"/>
          <p:cNvSpPr>
            <a:spLocks noGrp="1"/>
          </p:cNvSpPr>
          <p:nvPr>
            <p:ph idx="1"/>
          </p:nvPr>
        </p:nvSpPr>
        <p:spPr>
          <a:xfrm>
            <a:off x="457200" y="1412776"/>
            <a:ext cx="8686800" cy="5400600"/>
          </a:xfrm>
        </p:spPr>
        <p:txBody>
          <a:bodyPr>
            <a:normAutofit fontScale="62500" lnSpcReduction="20000"/>
          </a:bodyPr>
          <a:lstStyle/>
          <a:p>
            <a:pPr>
              <a:lnSpc>
                <a:spcPct val="120000"/>
              </a:lnSpc>
            </a:pPr>
            <a:r>
              <a:rPr lang="en-IE">
                <a:effectLst/>
                <a:latin typeface="Adobe Caslon Pro" pitchFamily="18" charset="0"/>
              </a:rPr>
              <a:t>“We show, via a massive (</a:t>
            </a:r>
            <a:r>
              <a:rPr lang="en-IE" i="1">
                <a:effectLst/>
                <a:latin typeface="Adobe Caslon Pro" pitchFamily="18" charset="0"/>
              </a:rPr>
              <a:t>N</a:t>
            </a:r>
            <a:r>
              <a:rPr lang="en-IE">
                <a:effectLst/>
                <a:latin typeface="Adobe Caslon Pro" pitchFamily="18" charset="0"/>
              </a:rPr>
              <a:t> = 689,003) experiment on Facebook, that emotional states can be transferred to others via emotional contagion, leading people to experience the same emotions without their awareness. We provide experimental evidence that emotional contagion occurs without direct interaction between people (exposure to a friend expressing an emotion is sufficient), and in the complete absence of nonverbal cues.”</a:t>
            </a:r>
            <a:br>
              <a:rPr lang="en-IE">
                <a:effectLst/>
                <a:latin typeface="Adobe Caslon Pro" pitchFamily="18" charset="0"/>
              </a:rPr>
            </a:br>
            <a:endParaRPr lang="en-IE">
              <a:effectLst/>
              <a:latin typeface="Adobe Caslon Pro" pitchFamily="18" charset="0"/>
            </a:endParaRPr>
          </a:p>
          <a:p>
            <a:pPr>
              <a:lnSpc>
                <a:spcPct val="120000"/>
              </a:lnSpc>
            </a:pPr>
            <a:r>
              <a:rPr lang="en-IE">
                <a:effectLst/>
                <a:latin typeface="Adobe Caslon Pro" pitchFamily="18" charset="0"/>
              </a:rPr>
              <a:t>“In an experiment with people who use Facebook, we test whether emotional contagion occurs outside of in-person interaction between individuals by reducing the amount of emotional content in the News Feed. When positive expressions were reduced, people produced fewer positive posts and more negative posts; when negative expressions were reduced, the opposite pattern occurred. These results indicate that emotions expressed by others on Facebook influence our own emotions, constituting experimental evidence for massive-scale contagion via social networks.”</a:t>
            </a:r>
            <a:endParaRPr lang="en-IE" dirty="0">
              <a:latin typeface="Adobe Caslon Pro" pitchFamily="18" charset="0"/>
            </a:endParaRPr>
          </a:p>
        </p:txBody>
      </p:sp>
    </p:spTree>
    <p:extLst>
      <p:ext uri="{BB962C8B-B14F-4D97-AF65-F5344CB8AC3E}">
        <p14:creationId xmlns:p14="http://schemas.microsoft.com/office/powerpoint/2010/main" val="626141638"/>
      </p:ext>
    </p:extLst>
  </p:cSld>
  <p:clrMapOvr>
    <a:masterClrMapping/>
  </p:clrMapOvr>
  <p:transition spd="slow">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Niantic</a:t>
            </a:r>
          </a:p>
        </p:txBody>
      </p:sp>
      <p:sp>
        <p:nvSpPr>
          <p:cNvPr id="3" name="Content Placeholder 2"/>
          <p:cNvSpPr>
            <a:spLocks noGrp="1"/>
          </p:cNvSpPr>
          <p:nvPr>
            <p:ph idx="1"/>
          </p:nvPr>
        </p:nvSpPr>
        <p:spPr>
          <a:xfrm>
            <a:off x="636712" y="1052736"/>
            <a:ext cx="8507288" cy="5328592"/>
          </a:xfrm>
        </p:spPr>
        <p:txBody>
          <a:bodyPr>
            <a:normAutofit fontScale="92500" lnSpcReduction="20000"/>
          </a:bodyPr>
          <a:lstStyle/>
          <a:p>
            <a:r>
              <a:rPr lang="en-IE"/>
              <a:t>Pre-launch</a:t>
            </a:r>
          </a:p>
          <a:p>
            <a:pPr lvl="1"/>
            <a:r>
              <a:rPr lang="en-IE"/>
              <a:t>We are a small start-up</a:t>
            </a:r>
          </a:p>
          <a:p>
            <a:pPr lvl="1"/>
            <a:r>
              <a:rPr lang="en-IE"/>
              <a:t>Game will not include ads</a:t>
            </a:r>
          </a:p>
          <a:p>
            <a:pPr lvl="1"/>
            <a:r>
              <a:rPr lang="en-IE"/>
              <a:t>Revenue via </a:t>
            </a:r>
          </a:p>
          <a:p>
            <a:pPr lvl="2"/>
            <a:r>
              <a:rPr lang="en-IE"/>
              <a:t>in-game microtransactions</a:t>
            </a:r>
          </a:p>
          <a:p>
            <a:pPr lvl="2"/>
            <a:r>
              <a:rPr lang="en-IE"/>
              <a:t>use data to improve local maps</a:t>
            </a:r>
          </a:p>
          <a:p>
            <a:r>
              <a:rPr lang="en-IE"/>
              <a:t>1 week after launch: </a:t>
            </a:r>
          </a:p>
          <a:p>
            <a:pPr lvl="1"/>
            <a:r>
              <a:rPr lang="en-IE"/>
              <a:t>“sponsored locations” &amp; “lures”</a:t>
            </a:r>
          </a:p>
          <a:p>
            <a:pPr lvl="1"/>
            <a:r>
              <a:rPr lang="en-IE"/>
              <a:t>“cost per visit”</a:t>
            </a:r>
          </a:p>
          <a:p>
            <a:pPr lvl="1"/>
            <a:r>
              <a:rPr lang="en-IE"/>
              <a:t>Nintendo share value increased by $10 billion</a:t>
            </a:r>
          </a:p>
          <a:p>
            <a:r>
              <a:rPr lang="en-IE"/>
              <a:t>Data collection</a:t>
            </a:r>
          </a:p>
          <a:p>
            <a:pPr lvl="1"/>
            <a:r>
              <a:rPr lang="en-IE"/>
              <a:t>Why photos, media files, app ids, contacts, microphone?</a:t>
            </a:r>
          </a:p>
          <a:p>
            <a:pPr lvl="1"/>
            <a:r>
              <a:rPr lang="en-IE"/>
              <a:t>Why share with Google?</a:t>
            </a:r>
          </a:p>
          <a:p>
            <a:endParaRPr lang="en-IE"/>
          </a:p>
          <a:p>
            <a:endParaRPr lang="en-IE"/>
          </a:p>
        </p:txBody>
      </p:sp>
      <p:pic>
        <p:nvPicPr>
          <p:cNvPr id="1026" name="Picture 2" descr="Niantic - Pokémon - Serebii.net">
            <a:extLst>
              <a:ext uri="{FF2B5EF4-FFF2-40B4-BE49-F238E27FC236}">
                <a16:creationId xmlns:a16="http://schemas.microsoft.com/office/drawing/2014/main" id="{3F376D43-6D45-4F90-8A10-6DED0B57BB4A}"/>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6980" y="144016"/>
            <a:ext cx="2967588"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69128"/>
      </p:ext>
    </p:extLst>
  </p:cSld>
  <p:clrMapOvr>
    <a:masterClrMapping/>
  </p:clrMapOvr>
  <p:transition spd="slow">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err="1"/>
              <a:t>Pokemon</a:t>
            </a:r>
            <a:r>
              <a:rPr lang="en-IE"/>
              <a:t> Go launches in Japan</a:t>
            </a:r>
          </a:p>
        </p:txBody>
      </p:sp>
      <p:sp>
        <p:nvSpPr>
          <p:cNvPr id="3" name="Content Placeholder 2"/>
          <p:cNvSpPr>
            <a:spLocks noGrp="1"/>
          </p:cNvSpPr>
          <p:nvPr>
            <p:ph idx="1"/>
          </p:nvPr>
        </p:nvSpPr>
        <p:spPr>
          <a:xfrm>
            <a:off x="469876" y="1124744"/>
            <a:ext cx="8435280" cy="5328592"/>
          </a:xfrm>
        </p:spPr>
        <p:txBody>
          <a:bodyPr>
            <a:normAutofit/>
          </a:bodyPr>
          <a:lstStyle/>
          <a:p>
            <a:pPr marL="0" indent="0" algn="ctr">
              <a:buNone/>
            </a:pPr>
            <a:r>
              <a:rPr lang="en-IE">
                <a:latin typeface="Adobe Caslon Pro" pitchFamily="18" charset="0"/>
              </a:rPr>
              <a:t>“The McDonald's deal will constitute a second revenue stream for Niantic that other games cannot possibly have for systemic reasons.”</a:t>
            </a:r>
            <a:r>
              <a:rPr lang="en-IE"/>
              <a:t> </a:t>
            </a:r>
          </a:p>
          <a:p>
            <a:endParaRPr lang="en-IE"/>
          </a:p>
        </p:txBody>
      </p:sp>
      <p:pic>
        <p:nvPicPr>
          <p:cNvPr id="6146" name="Picture 2" descr="https://i.cbc.ca/1.3691011.1469201877!/cpImage/httpImage/image.jpg_gen/derivatives/16x9_780/japan-pokemon-go-mcdona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62095"/>
            <a:ext cx="6853436" cy="3857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1275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 calcmode="lin" valueType="num">
                                      <p:cBhvr>
                                        <p:cTn id="9" dur="750" fill="hold"/>
                                        <p:tgtEl>
                                          <p:spTgt spid="6146"/>
                                        </p:tgtEl>
                                        <p:attrNameLst>
                                          <p:attrName>style.rotation</p:attrName>
                                        </p:attrNameLst>
                                      </p:cBhvr>
                                      <p:tavLst>
                                        <p:tav tm="0">
                                          <p:val>
                                            <p:fltVal val="90"/>
                                          </p:val>
                                        </p:tav>
                                        <p:tav tm="100000">
                                          <p:val>
                                            <p:fltVal val="0"/>
                                          </p:val>
                                        </p:tav>
                                      </p:tavLst>
                                    </p:anim>
                                    <p:animEffect transition="in" filter="fade">
                                      <p:cBhvr>
                                        <p:cTn id="10" dur="7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7170" name="Picture 2" descr="https://s3.amazonaws.com/cbi-research-portal-uploads/2019/10/11163349/alphabet_AI_org_struc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0688"/>
            <a:ext cx="9009439" cy="615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71408"/>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98422"/>
            <a:ext cx="7886700" cy="701731"/>
          </a:xfrm>
        </p:spPr>
        <p:txBody>
          <a:bodyPr>
            <a:normAutofit fontScale="90000"/>
          </a:bodyPr>
          <a:lstStyle/>
          <a:p>
            <a:r>
              <a:rPr lang="en-GB"/>
              <a:t>Personal Profile</a:t>
            </a:r>
            <a:endParaRPr lang="en-IE"/>
          </a:p>
        </p:txBody>
      </p:sp>
      <p:sp>
        <p:nvSpPr>
          <p:cNvPr id="3" name="Content Placeholder 2"/>
          <p:cNvSpPr>
            <a:spLocks noGrp="1"/>
          </p:cNvSpPr>
          <p:nvPr>
            <p:ph idx="1"/>
          </p:nvPr>
        </p:nvSpPr>
        <p:spPr>
          <a:xfrm>
            <a:off x="323528" y="1268760"/>
            <a:ext cx="8820472" cy="5483678"/>
          </a:xfrm>
        </p:spPr>
        <p:txBody>
          <a:bodyPr>
            <a:normAutofit fontScale="92500" lnSpcReduction="20000"/>
          </a:bodyPr>
          <a:lstStyle/>
          <a:p>
            <a:pPr eaLnBrk="1" hangingPunct="1">
              <a:spcBef>
                <a:spcPts val="300"/>
              </a:spcBef>
              <a:buFont typeface="Arial" panose="020B0604020202020204" pitchFamily="34" charset="0"/>
              <a:buChar char="•"/>
              <a:defRPr/>
            </a:pPr>
            <a:r>
              <a:rPr lang="en-GB"/>
              <a:t>Electronic record of you</a:t>
            </a:r>
          </a:p>
          <a:p>
            <a:pPr lvl="1" eaLnBrk="1" hangingPunct="1">
              <a:spcBef>
                <a:spcPts val="300"/>
              </a:spcBef>
              <a:buFont typeface="Arial" panose="020B0604020202020204" pitchFamily="34" charset="0"/>
              <a:buChar char="•"/>
              <a:defRPr/>
            </a:pPr>
            <a:r>
              <a:rPr lang="en-GB"/>
              <a:t>As much data from as many sources as possible</a:t>
            </a:r>
          </a:p>
          <a:p>
            <a:pPr lvl="1" eaLnBrk="1" hangingPunct="1">
              <a:spcBef>
                <a:spcPts val="300"/>
              </a:spcBef>
              <a:buFont typeface="Arial" panose="020B0604020202020204" pitchFamily="34" charset="0"/>
              <a:buChar char="•"/>
              <a:defRPr/>
            </a:pPr>
            <a:r>
              <a:rPr lang="en-GB"/>
              <a:t>At least 5 billion people</a:t>
            </a:r>
          </a:p>
          <a:p>
            <a:pPr eaLnBrk="1" hangingPunct="1">
              <a:spcBef>
                <a:spcPts val="300"/>
              </a:spcBef>
              <a:buFont typeface="Arial" panose="020B0604020202020204" pitchFamily="34" charset="0"/>
              <a:buChar char="•"/>
              <a:defRPr/>
            </a:pPr>
            <a:r>
              <a:rPr lang="en-GB">
                <a:solidFill>
                  <a:srgbClr val="FFC000"/>
                </a:solidFill>
              </a:rPr>
              <a:t>Digital persona</a:t>
            </a:r>
          </a:p>
          <a:p>
            <a:pPr lvl="1" eaLnBrk="1" hangingPunct="1">
              <a:spcBef>
                <a:spcPts val="300"/>
              </a:spcBef>
              <a:buFont typeface="Arial" panose="020B0604020202020204" pitchFamily="34" charset="0"/>
              <a:buChar char="•"/>
              <a:defRPr/>
            </a:pPr>
            <a:r>
              <a:rPr lang="en-GB"/>
              <a:t>Individual’s online expression of self</a:t>
            </a:r>
          </a:p>
          <a:p>
            <a:pPr lvl="1" eaLnBrk="1" hangingPunct="1">
              <a:spcBef>
                <a:spcPts val="300"/>
              </a:spcBef>
              <a:buFont typeface="Arial" panose="020B0604020202020204" pitchFamily="34" charset="0"/>
              <a:buChar char="•"/>
              <a:defRPr/>
            </a:pPr>
            <a:r>
              <a:rPr lang="en-GB"/>
              <a:t>Created through online communicative acts</a:t>
            </a:r>
          </a:p>
          <a:p>
            <a:pPr lvl="2" eaLnBrk="1" hangingPunct="1">
              <a:spcBef>
                <a:spcPts val="300"/>
              </a:spcBef>
              <a:buFont typeface="Arial" panose="020B0604020202020204" pitchFamily="34" charset="0"/>
              <a:buChar char="•"/>
              <a:defRPr/>
            </a:pPr>
            <a:r>
              <a:rPr lang="en-GB"/>
              <a:t>blogs, reviews, forums, chatrooms, email, profile pages, websites, videos, podcasts, etc.</a:t>
            </a:r>
          </a:p>
          <a:p>
            <a:pPr eaLnBrk="1" hangingPunct="1">
              <a:spcBef>
                <a:spcPts val="300"/>
              </a:spcBef>
              <a:buFont typeface="Arial" panose="020B0604020202020204" pitchFamily="34" charset="0"/>
              <a:buChar char="•"/>
              <a:defRPr/>
            </a:pPr>
            <a:r>
              <a:rPr lang="en-GB">
                <a:solidFill>
                  <a:srgbClr val="FFC000"/>
                </a:solidFill>
              </a:rPr>
              <a:t>Data shadow</a:t>
            </a:r>
          </a:p>
          <a:p>
            <a:pPr lvl="1" eaLnBrk="1" hangingPunct="1">
              <a:spcBef>
                <a:spcPts val="300"/>
              </a:spcBef>
              <a:buFont typeface="Arial" panose="020B0604020202020204" pitchFamily="34" charset="0"/>
              <a:buChar char="•"/>
              <a:defRPr/>
            </a:pPr>
            <a:r>
              <a:rPr lang="en-GB"/>
              <a:t>Record of an individual’s activity + analysis thereof</a:t>
            </a:r>
          </a:p>
          <a:p>
            <a:pPr lvl="1" eaLnBrk="1" hangingPunct="1">
              <a:spcBef>
                <a:spcPts val="300"/>
              </a:spcBef>
              <a:buFont typeface="Arial" panose="020B0604020202020204" pitchFamily="34" charset="0"/>
              <a:buChar char="•"/>
              <a:defRPr/>
            </a:pPr>
            <a:r>
              <a:rPr lang="en-GB"/>
              <a:t>Data created unintentionally</a:t>
            </a:r>
          </a:p>
          <a:p>
            <a:pPr lvl="2" eaLnBrk="1" hangingPunct="1">
              <a:spcBef>
                <a:spcPts val="300"/>
              </a:spcBef>
              <a:buFont typeface="Arial" panose="020B0604020202020204" pitchFamily="34" charset="0"/>
              <a:buChar char="•"/>
              <a:defRPr/>
            </a:pPr>
            <a:r>
              <a:rPr lang="en-GB"/>
              <a:t>Logs</a:t>
            </a:r>
          </a:p>
          <a:p>
            <a:pPr lvl="1" eaLnBrk="1" hangingPunct="1">
              <a:spcBef>
                <a:spcPts val="300"/>
              </a:spcBef>
              <a:buFont typeface="Arial" panose="020B0604020202020204" pitchFamily="34" charset="0"/>
              <a:buChar char="•"/>
              <a:defRPr/>
            </a:pPr>
            <a:r>
              <a:rPr lang="en-GB"/>
              <a:t>Data created through surveillance</a:t>
            </a:r>
          </a:p>
          <a:p>
            <a:pPr lvl="2" eaLnBrk="1" hangingPunct="1">
              <a:spcBef>
                <a:spcPts val="300"/>
              </a:spcBef>
              <a:buFont typeface="Arial" panose="020B0604020202020204" pitchFamily="34" charset="0"/>
              <a:buChar char="•"/>
              <a:defRPr/>
            </a:pPr>
            <a:r>
              <a:rPr lang="en-GB"/>
              <a:t>Doing other things via tracking technology</a:t>
            </a:r>
          </a:p>
          <a:p>
            <a:pPr lvl="3" eaLnBrk="1" hangingPunct="1">
              <a:spcBef>
                <a:spcPts val="300"/>
              </a:spcBef>
              <a:buFont typeface="Arial" panose="020B0604020202020204" pitchFamily="34" charset="0"/>
              <a:buChar char="•"/>
              <a:defRPr/>
            </a:pPr>
            <a:r>
              <a:rPr lang="en-GB"/>
              <a:t>Digital + Offline</a:t>
            </a:r>
          </a:p>
        </p:txBody>
      </p:sp>
    </p:spTree>
    <p:extLst>
      <p:ext uri="{BB962C8B-B14F-4D97-AF65-F5344CB8AC3E}">
        <p14:creationId xmlns:p14="http://schemas.microsoft.com/office/powerpoint/2010/main" val="186112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5362" name="Picture 2" descr="https://images.fastcompany.net/image/upload/w_596,c_limit,q_auto:best,f_auto/wp-cms/uploads/2019/02/what-acxiom-knows-data-brok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4450"/>
            <a:ext cx="7218083" cy="6745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6EDFD4-3BAD-428F-82C0-C17004A8ECDE}"/>
              </a:ext>
            </a:extLst>
          </p:cNvPr>
          <p:cNvSpPr txBox="1"/>
          <p:nvPr/>
        </p:nvSpPr>
        <p:spPr>
          <a:xfrm>
            <a:off x="3790914" y="-23340"/>
            <a:ext cx="4580876" cy="461665"/>
          </a:xfrm>
          <a:prstGeom prst="rect">
            <a:avLst/>
          </a:prstGeom>
          <a:noFill/>
        </p:spPr>
        <p:txBody>
          <a:bodyPr wrap="square">
            <a:spAutoFit/>
          </a:bodyPr>
          <a:lstStyle/>
          <a:p>
            <a:r>
              <a:rPr lang="en-GB" sz="2400" b="1"/>
              <a:t>acxiom.com</a:t>
            </a:r>
          </a:p>
        </p:txBody>
      </p:sp>
    </p:spTree>
    <p:extLst>
      <p:ext uri="{BB962C8B-B14F-4D97-AF65-F5344CB8AC3E}">
        <p14:creationId xmlns:p14="http://schemas.microsoft.com/office/powerpoint/2010/main" val="200286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“Data is the new oil”</a:t>
            </a:r>
          </a:p>
        </p:txBody>
      </p:sp>
      <p:sp>
        <p:nvSpPr>
          <p:cNvPr id="3" name="Content Placeholder 2"/>
          <p:cNvSpPr>
            <a:spLocks noGrp="1"/>
          </p:cNvSpPr>
          <p:nvPr>
            <p:ph idx="1"/>
          </p:nvPr>
        </p:nvSpPr>
        <p:spPr/>
        <p:txBody>
          <a:bodyPr>
            <a:normAutofit/>
          </a:bodyPr>
          <a:lstStyle/>
          <a:p>
            <a:r>
              <a:rPr lang="en-IE">
                <a:effectLst>
                  <a:outerShdw blurRad="38100" dist="38100" dir="2700000" algn="tl">
                    <a:srgbClr val="000000">
                      <a:alpha val="43137"/>
                    </a:srgbClr>
                  </a:outerShdw>
                </a:effectLst>
              </a:rPr>
              <a:t>Digital tracking</a:t>
            </a:r>
          </a:p>
          <a:p>
            <a:pPr lvl="1"/>
            <a:r>
              <a:rPr lang="en-IE">
                <a:effectLst>
                  <a:outerShdw blurRad="38100" dist="38100" dir="2700000" algn="tl">
                    <a:srgbClr val="000000">
                      <a:alpha val="43137"/>
                    </a:srgbClr>
                  </a:outerShdw>
                </a:effectLst>
              </a:rPr>
              <a:t>Online</a:t>
            </a:r>
          </a:p>
          <a:p>
            <a:pPr lvl="2"/>
            <a:r>
              <a:rPr lang="en-IE">
                <a:effectLst>
                  <a:outerShdw blurRad="38100" dist="38100" dir="2700000" algn="tl">
                    <a:srgbClr val="000000">
                      <a:alpha val="43137"/>
                    </a:srgbClr>
                  </a:outerShdw>
                </a:effectLst>
              </a:rPr>
              <a:t>Cookies, web bugs, LSO</a:t>
            </a:r>
          </a:p>
          <a:p>
            <a:pPr lvl="1"/>
            <a:r>
              <a:rPr lang="en-IE">
                <a:effectLst>
                  <a:outerShdw blurRad="38100" dist="38100" dir="2700000" algn="tl">
                    <a:srgbClr val="000000">
                      <a:alpha val="43137"/>
                    </a:srgbClr>
                  </a:outerShdw>
                </a:effectLst>
              </a:rPr>
              <a:t>Phones</a:t>
            </a:r>
          </a:p>
          <a:p>
            <a:pPr lvl="2"/>
            <a:r>
              <a:rPr lang="en-IE">
                <a:effectLst>
                  <a:outerShdw blurRad="38100" dist="38100" dir="2700000" algn="tl">
                    <a:srgbClr val="000000">
                      <a:alpha val="43137"/>
                    </a:srgbClr>
                  </a:outerShdw>
                </a:effectLst>
              </a:rPr>
              <a:t>Apps, cookies</a:t>
            </a:r>
          </a:p>
          <a:p>
            <a:pPr lvl="1"/>
            <a:r>
              <a:rPr lang="en-IE">
                <a:effectLst>
                  <a:outerShdw blurRad="38100" dist="38100" dir="2700000" algn="tl">
                    <a:srgbClr val="000000">
                      <a:alpha val="43137"/>
                    </a:srgbClr>
                  </a:outerShdw>
                </a:effectLst>
              </a:rPr>
              <a:t>Offline</a:t>
            </a:r>
          </a:p>
          <a:p>
            <a:pPr lvl="2"/>
            <a:r>
              <a:rPr lang="en-IE">
                <a:effectLst>
                  <a:outerShdw blurRad="38100" dist="38100" dir="2700000" algn="tl">
                    <a:srgbClr val="000000">
                      <a:alpha val="43137"/>
                    </a:srgbClr>
                  </a:outerShdw>
                </a:effectLst>
              </a:rPr>
              <a:t>Facial recognition, Phone, Gait, voice, emotion</a:t>
            </a:r>
          </a:p>
          <a:p>
            <a:pPr lvl="1"/>
            <a:r>
              <a:rPr lang="en-IE">
                <a:effectLst>
                  <a:outerShdw blurRad="38100" dist="38100" dir="2700000" algn="tl">
                    <a:srgbClr val="000000">
                      <a:alpha val="43137"/>
                    </a:srgbClr>
                  </a:outerShdw>
                </a:effectLst>
              </a:rPr>
              <a:t>Mixed</a:t>
            </a:r>
          </a:p>
          <a:p>
            <a:pPr lvl="2"/>
            <a:r>
              <a:rPr lang="en-IE">
                <a:effectLst>
                  <a:outerShdw blurRad="38100" dist="38100" dir="2700000" algn="tl">
                    <a:srgbClr val="000000">
                      <a:alpha val="43137"/>
                    </a:srgbClr>
                  </a:outerShdw>
                </a:effectLst>
              </a:rPr>
              <a:t>Connections, movement, conversations, purchases</a:t>
            </a:r>
          </a:p>
          <a:p>
            <a:r>
              <a:rPr lang="en-IE">
                <a:effectLst>
                  <a:outerShdw blurRad="38100" dist="38100" dir="2700000" algn="tl">
                    <a:srgbClr val="000000">
                      <a:alpha val="43137"/>
                    </a:srgbClr>
                  </a:outerShdw>
                </a:effectLst>
              </a:rPr>
              <a:t>Average of 70 tracking companies per website</a:t>
            </a:r>
          </a:p>
        </p:txBody>
      </p:sp>
      <p:pic>
        <p:nvPicPr>
          <p:cNvPr id="1741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7" t="16000" r="18084" b="38815"/>
          <a:stretch/>
        </p:blipFill>
        <p:spPr bwMode="auto">
          <a:xfrm rot="2866177">
            <a:off x="4692855" y="2434242"/>
            <a:ext cx="4698417" cy="1474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fltVal val="0"/>
                                          </p:val>
                                        </p:tav>
                                        <p:tav tm="100000">
                                          <p:val>
                                            <p:strVal val="#ppt_w"/>
                                          </p:val>
                                        </p:tav>
                                      </p:tavLst>
                                    </p:anim>
                                    <p:anim calcmode="lin" valueType="num">
                                      <p:cBhvr>
                                        <p:cTn id="8" dur="1000" fill="hold"/>
                                        <p:tgtEl>
                                          <p:spTgt spid="17413"/>
                                        </p:tgtEl>
                                        <p:attrNameLst>
                                          <p:attrName>ppt_h</p:attrName>
                                        </p:attrNameLst>
                                      </p:cBhvr>
                                      <p:tavLst>
                                        <p:tav tm="0">
                                          <p:val>
                                            <p:fltVal val="0"/>
                                          </p:val>
                                        </p:tav>
                                        <p:tav tm="100000">
                                          <p:val>
                                            <p:strVal val="#ppt_h"/>
                                          </p:val>
                                        </p:tav>
                                      </p:tavLst>
                                    </p:anim>
                                    <p:anim calcmode="lin" valueType="num">
                                      <p:cBhvr>
                                        <p:cTn id="9" dur="1000" fill="hold"/>
                                        <p:tgtEl>
                                          <p:spTgt spid="17413"/>
                                        </p:tgtEl>
                                        <p:attrNameLst>
                                          <p:attrName>style.rotation</p:attrName>
                                        </p:attrNameLst>
                                      </p:cBhvr>
                                      <p:tavLst>
                                        <p:tav tm="0">
                                          <p:val>
                                            <p:fltVal val="90"/>
                                          </p:val>
                                        </p:tav>
                                        <p:tav tm="100000">
                                          <p:val>
                                            <p:fltVal val="0"/>
                                          </p:val>
                                        </p:tav>
                                      </p:tavLst>
                                    </p:anim>
                                    <p:animEffect transition="in" filter="fade">
                                      <p:cBhvr>
                                        <p:cTn id="10"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M&amp;S, Topshop</a:t>
            </a:r>
          </a:p>
        </p:txBody>
      </p:sp>
      <p:pic>
        <p:nvPicPr>
          <p:cNvPr id="4" name="Picture 4" descr="Image result for facial recognition for sho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5" y="4029366"/>
            <a:ext cx="6579425" cy="279968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043606" y="1578144"/>
            <a:ext cx="432048" cy="122413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898718" y="1578144"/>
            <a:ext cx="0" cy="11881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325046" y="1556792"/>
            <a:ext cx="432049" cy="11900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73575" y="1237402"/>
            <a:ext cx="648072"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Wifi</a:t>
            </a:r>
          </a:p>
        </p:txBody>
      </p:sp>
      <p:sp>
        <p:nvSpPr>
          <p:cNvPr id="14" name="TextBox 13"/>
          <p:cNvSpPr txBox="1"/>
          <p:nvPr/>
        </p:nvSpPr>
        <p:spPr>
          <a:xfrm>
            <a:off x="1421647" y="1187460"/>
            <a:ext cx="972109"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Cellular</a:t>
            </a:r>
          </a:p>
        </p:txBody>
      </p:sp>
      <p:sp>
        <p:nvSpPr>
          <p:cNvPr id="15" name="TextBox 14"/>
          <p:cNvSpPr txBox="1"/>
          <p:nvPr/>
        </p:nvSpPr>
        <p:spPr>
          <a:xfrm>
            <a:off x="2311540" y="1208812"/>
            <a:ext cx="1152130"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Bluetooth</a:t>
            </a:r>
          </a:p>
        </p:txBody>
      </p:sp>
      <p:pic>
        <p:nvPicPr>
          <p:cNvPr id="19458" name="Picture 2" descr="C:\Users\BD\AppData\Local\Microsoft\Windows\Temporary Internet Files\Content.IE5\YMH7KZA0\Us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70" y="2155122"/>
            <a:ext cx="1036322" cy="152400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BD\AppData\Local\Microsoft\Windows\Temporary Internet Files\Content.IE5\W36J936I\d21lz0t-4675f833-5175-468a-8a00-5eeb62f07c9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3055">
            <a:off x="1240909" y="2217338"/>
            <a:ext cx="1126239" cy="13213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2541070" y="2917123"/>
            <a:ext cx="973344" cy="0"/>
          </a:xfrm>
          <a:prstGeom prst="straightConnector1">
            <a:avLst/>
          </a:prstGeom>
          <a:ln w="28575">
            <a:solidFill>
              <a:schemeClr val="bg1"/>
            </a:solidFill>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460" name="Picture 4" descr="C:\Users\BD\AppData\Local\Microsoft\Windows\Temporary Internet Files\Content.IE5\WU91J0QN\Cctv.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9772" y="1051776"/>
            <a:ext cx="1052736" cy="1052736"/>
          </a:xfrm>
          <a:prstGeom prst="rect">
            <a:avLst/>
          </a:prstGeom>
          <a:noFill/>
          <a:extLst>
            <a:ext uri="{909E8E84-426E-40DD-AFC4-6F175D3DCCD1}">
              <a14:hiddenFill xmlns:a14="http://schemas.microsoft.com/office/drawing/2010/main">
                <a:solidFill>
                  <a:srgbClr val="FFFFFF"/>
                </a:solidFill>
              </a14:hiddenFill>
            </a:ext>
          </a:extLst>
        </p:spPr>
      </p:pic>
      <p:sp>
        <p:nvSpPr>
          <p:cNvPr id="20" name="Isosceles Triangle 19"/>
          <p:cNvSpPr/>
          <p:nvPr/>
        </p:nvSpPr>
        <p:spPr>
          <a:xfrm rot="2985782">
            <a:off x="4261311" y="1400065"/>
            <a:ext cx="1008112" cy="1192532"/>
          </a:xfrm>
          <a:prstGeom prst="triangle">
            <a:avLst/>
          </a:prstGeom>
          <a:gradFill flip="none" rotWithShape="1">
            <a:gsLst>
              <a:gs pos="0">
                <a:srgbClr val="FFFF00"/>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p:cNvSpPr txBox="1"/>
          <p:nvPr/>
        </p:nvSpPr>
        <p:spPr>
          <a:xfrm>
            <a:off x="6072508" y="1052736"/>
            <a:ext cx="2099892"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Facial Recognition</a:t>
            </a:r>
          </a:p>
        </p:txBody>
      </p:sp>
      <p:sp>
        <p:nvSpPr>
          <p:cNvPr id="25" name="TextBox 24"/>
          <p:cNvSpPr txBox="1"/>
          <p:nvPr/>
        </p:nvSpPr>
        <p:spPr>
          <a:xfrm>
            <a:off x="6144516" y="1412776"/>
            <a:ext cx="2099892"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Gait Analysis</a:t>
            </a:r>
          </a:p>
        </p:txBody>
      </p:sp>
      <p:sp>
        <p:nvSpPr>
          <p:cNvPr id="26" name="TextBox 25"/>
          <p:cNvSpPr txBox="1"/>
          <p:nvPr/>
        </p:nvSpPr>
        <p:spPr>
          <a:xfrm>
            <a:off x="1115616" y="3494459"/>
            <a:ext cx="1515469"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MAC address</a:t>
            </a:r>
          </a:p>
        </p:txBody>
      </p:sp>
      <p:pic>
        <p:nvPicPr>
          <p:cNvPr id="19461" name="Picture 5" descr="C:\Users\BD\AppData\Local\Microsoft\Windows\Temporary Internet Files\Content.IE5\UEVOE2HR\till-cash-register-cartoon-clip-art-illustration-old-4514010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2454" y="2644507"/>
            <a:ext cx="1121954" cy="1150003"/>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BD\AppData\Local\Microsoft\Windows\Temporary Internet Files\Content.IE5\8J0Z7ADD\5276152861_6c2f4a5327_z[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0" y="2814958"/>
            <a:ext cx="1135713" cy="97955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929319" y="2693327"/>
            <a:ext cx="792088"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RFID</a:t>
            </a:r>
          </a:p>
        </p:txBody>
      </p:sp>
      <p:cxnSp>
        <p:nvCxnSpPr>
          <p:cNvPr id="34" name="Straight Arrow Connector 33"/>
          <p:cNvCxnSpPr/>
          <p:nvPr/>
        </p:nvCxnSpPr>
        <p:spPr>
          <a:xfrm flipV="1">
            <a:off x="5712467" y="3346566"/>
            <a:ext cx="1307805"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87387" y="2275175"/>
            <a:ext cx="792088" cy="369332"/>
          </a:xfrm>
          <a:prstGeom prst="rect">
            <a:avLst/>
          </a:prstGeom>
          <a:noFill/>
        </p:spPr>
        <p:txBody>
          <a:bodyPr wrap="square" rtlCol="0">
            <a:spAutoFit/>
          </a:bodyPr>
          <a:lstStyle/>
          <a:p>
            <a:r>
              <a:rPr lang="en-IE">
                <a:solidFill>
                  <a:schemeClr val="bg1"/>
                </a:solidFill>
                <a:effectLst>
                  <a:outerShdw blurRad="38100" dist="38100" dir="2700000" algn="tl">
                    <a:srgbClr val="000000">
                      <a:alpha val="43137"/>
                    </a:srgbClr>
                  </a:outerShdw>
                </a:effectLst>
              </a:rPr>
              <a:t>Name</a:t>
            </a:r>
          </a:p>
        </p:txBody>
      </p:sp>
    </p:spTree>
    <p:extLst>
      <p:ext uri="{BB962C8B-B14F-4D97-AF65-F5344CB8AC3E}">
        <p14:creationId xmlns:p14="http://schemas.microsoft.com/office/powerpoint/2010/main" val="80808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Instore Analytics</a:t>
            </a:r>
          </a:p>
        </p:txBody>
      </p:sp>
      <p:sp>
        <p:nvSpPr>
          <p:cNvPr id="4" name="Content Placeholder 3"/>
          <p:cNvSpPr txBox="1">
            <a:spLocks noGrp="1"/>
          </p:cNvSpPr>
          <p:nvPr>
            <p:ph idx="1"/>
          </p:nvPr>
        </p:nvSpPr>
        <p:spPr>
          <a:xfrm>
            <a:off x="176275" y="1340768"/>
            <a:ext cx="8820150" cy="5256584"/>
          </a:xfrm>
          <a:prstGeom prst="rect">
            <a:avLst/>
          </a:prstGeom>
          <a:noFill/>
        </p:spPr>
        <p:txBody>
          <a:bodyPr wrap="square" rtlCol="0">
            <a:normAutofit fontScale="62500" lnSpcReduction="20000"/>
          </a:bodyPr>
          <a:lstStyle/>
          <a:p>
            <a:pPr>
              <a:lnSpc>
                <a:spcPct val="120000"/>
              </a:lnSpc>
            </a:pPr>
            <a:r>
              <a:rPr lang="en-IE">
                <a:effectLst>
                  <a:outerShdw blurRad="38100" dist="38100" dir="2700000" algn="tl">
                    <a:srgbClr val="000000">
                      <a:alpha val="43137"/>
                    </a:srgbClr>
                  </a:outerShdw>
                </a:effectLst>
              </a:rPr>
              <a:t>“</a:t>
            </a:r>
            <a:r>
              <a:rPr lang="en-IE">
                <a:effectLst>
                  <a:outerShdw blurRad="38100" dist="38100" dir="2700000" algn="tl">
                    <a:srgbClr val="000000">
                      <a:alpha val="43137"/>
                    </a:srgbClr>
                  </a:outerShdw>
                </a:effectLst>
                <a:latin typeface="Adobe Garamond Pro" pitchFamily="18" charset="0"/>
              </a:rPr>
              <a:t>It is necessary to capture the data at each point of interaction, online or offline, in order to provide the shopper with a flowless experience, ultimately boosting sales</a:t>
            </a:r>
            <a:r>
              <a:rPr lang="en-IE">
                <a:effectLst>
                  <a:outerShdw blurRad="38100" dist="38100" dir="2700000" algn="tl">
                    <a:srgbClr val="000000">
                      <a:alpha val="43137"/>
                    </a:srgbClr>
                  </a:outerShdw>
                </a:effectLst>
              </a:rPr>
              <a:t>”</a:t>
            </a:r>
          </a:p>
          <a:p>
            <a:pPr>
              <a:lnSpc>
                <a:spcPct val="120000"/>
              </a:lnSpc>
            </a:pPr>
            <a:r>
              <a:rPr lang="en-IE">
                <a:solidFill>
                  <a:srgbClr val="92D050"/>
                </a:solidFill>
                <a:effectLst/>
              </a:rPr>
              <a:t>Wi-Fi</a:t>
            </a:r>
            <a:r>
              <a:rPr lang="en-IE">
                <a:effectLst/>
              </a:rPr>
              <a:t> </a:t>
            </a:r>
            <a:r>
              <a:rPr lang="en-IE">
                <a:solidFill>
                  <a:srgbClr val="92D050"/>
                </a:solidFill>
                <a:effectLst/>
              </a:rPr>
              <a:t>positioning:</a:t>
            </a:r>
            <a:r>
              <a:rPr lang="en-IE">
                <a:effectLst/>
              </a:rPr>
              <a:t> Measure Wi-Fi intensity from the visitor’s phone. Detects the phone’s MAC address. Not necessary to connect to the Wi-Fi network.</a:t>
            </a:r>
          </a:p>
          <a:p>
            <a:pPr>
              <a:lnSpc>
                <a:spcPct val="120000"/>
              </a:lnSpc>
            </a:pPr>
            <a:r>
              <a:rPr lang="en-IE">
                <a:solidFill>
                  <a:srgbClr val="92D050"/>
                </a:solidFill>
                <a:effectLst/>
              </a:rPr>
              <a:t>Video</a:t>
            </a:r>
            <a:r>
              <a:rPr lang="en-IE">
                <a:effectLst/>
              </a:rPr>
              <a:t> </a:t>
            </a:r>
            <a:r>
              <a:rPr lang="en-IE">
                <a:solidFill>
                  <a:srgbClr val="92D050"/>
                </a:solidFill>
                <a:effectLst/>
              </a:rPr>
              <a:t>analysis:</a:t>
            </a:r>
            <a:r>
              <a:rPr lang="en-IE">
                <a:effectLst/>
              </a:rPr>
              <a:t> Detects the movement of visitors.  Can recognise demographic profiles (gender/age/race), facial recognition, emotions.</a:t>
            </a:r>
          </a:p>
          <a:p>
            <a:pPr>
              <a:lnSpc>
                <a:spcPct val="120000"/>
              </a:lnSpc>
            </a:pPr>
            <a:r>
              <a:rPr lang="en-IE">
                <a:solidFill>
                  <a:srgbClr val="92D050"/>
                </a:solidFill>
                <a:effectLst/>
              </a:rPr>
              <a:t>Bluetooth</a:t>
            </a:r>
            <a:r>
              <a:rPr lang="en-IE">
                <a:effectLst/>
              </a:rPr>
              <a:t>: Comparable to Wi-Fi. Detects the MAC address. Bluetooth need not be enabled.</a:t>
            </a:r>
          </a:p>
          <a:p>
            <a:pPr>
              <a:lnSpc>
                <a:spcPct val="120000"/>
              </a:lnSpc>
            </a:pPr>
            <a:r>
              <a:rPr lang="en-IE">
                <a:solidFill>
                  <a:srgbClr val="92D050"/>
                </a:solidFill>
                <a:effectLst/>
              </a:rPr>
              <a:t>Beacons</a:t>
            </a:r>
            <a:r>
              <a:rPr lang="en-IE">
                <a:effectLst/>
              </a:rPr>
              <a:t>: low-energy Bluetooth positioning technology inside apps.</a:t>
            </a:r>
          </a:p>
          <a:p>
            <a:pPr>
              <a:lnSpc>
                <a:spcPct val="120000"/>
              </a:lnSpc>
            </a:pPr>
            <a:r>
              <a:rPr lang="en-IE">
                <a:solidFill>
                  <a:srgbClr val="92D050"/>
                </a:solidFill>
                <a:effectLst/>
              </a:rPr>
              <a:t>Ultrasonic</a:t>
            </a:r>
            <a:r>
              <a:rPr lang="en-IE">
                <a:effectLst/>
              </a:rPr>
              <a:t> </a:t>
            </a:r>
            <a:r>
              <a:rPr lang="en-IE">
                <a:solidFill>
                  <a:srgbClr val="92D050"/>
                </a:solidFill>
                <a:effectLst/>
              </a:rPr>
              <a:t>positioning</a:t>
            </a:r>
            <a:r>
              <a:rPr lang="en-IE">
                <a:effectLst/>
              </a:rPr>
              <a:t>: Store’s microphones detect ultrasonic waves emitted by the store’s app in the phone. Waveform can be unique to each person.</a:t>
            </a:r>
          </a:p>
          <a:p>
            <a:pPr>
              <a:lnSpc>
                <a:spcPct val="120000"/>
              </a:lnSpc>
            </a:pPr>
            <a:r>
              <a:rPr lang="en-IE">
                <a:solidFill>
                  <a:srgbClr val="92D050"/>
                </a:solidFill>
                <a:effectLst/>
              </a:rPr>
              <a:t>NFC</a:t>
            </a:r>
            <a:r>
              <a:rPr lang="en-IE">
                <a:effectLst/>
              </a:rPr>
              <a:t>: The short range of the NFC is particularly well suited to micro-location &amp; uses passive tags to detect a nearby device via RFID in products and shelves.</a:t>
            </a:r>
          </a:p>
          <a:p>
            <a:pPr>
              <a:lnSpc>
                <a:spcPct val="120000"/>
              </a:lnSpc>
            </a:pPr>
            <a:r>
              <a:rPr lang="en-IE">
                <a:solidFill>
                  <a:srgbClr val="92D050"/>
                </a:solidFill>
                <a:effectLst/>
              </a:rPr>
              <a:t>GPS</a:t>
            </a:r>
            <a:r>
              <a:rPr lang="en-IE">
                <a:effectLst/>
              </a:rPr>
              <a:t> Not effective indoors. App communicates the GPS coordinates of the customer (approx. 33 ft accuracy).</a:t>
            </a:r>
          </a:p>
        </p:txBody>
      </p:sp>
      <p:sp>
        <p:nvSpPr>
          <p:cNvPr id="5" name="AutoShape 2"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H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AutoShape 6" descr="Ho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48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22963" r="69167" b="68445"/>
          <a:stretch/>
        </p:blipFill>
        <p:spPr bwMode="auto">
          <a:xfrm>
            <a:off x="6501616" y="18098"/>
            <a:ext cx="2641600" cy="58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457085"/>
      </p:ext>
    </p:extLst>
  </p:cSld>
  <p:clrMapOvr>
    <a:masterClrMapping/>
  </p:clrMapOvr>
</p:sld>
</file>

<file path=ppt/theme/theme1.xml><?xml version="1.0" encoding="utf-8"?>
<a:theme xmlns:a="http://schemas.openxmlformats.org/drawingml/2006/main" name="my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myTheme</Template>
  <TotalTime>5697</TotalTime>
  <Words>3271</Words>
  <Application>Microsoft Office PowerPoint</Application>
  <PresentationFormat>On-screen Show (4:3)</PresentationFormat>
  <Paragraphs>316</Paragraphs>
  <Slides>47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Adobe Caslon Pro</vt:lpstr>
      <vt:lpstr>Adobe Garamond Pro</vt:lpstr>
      <vt:lpstr>Arial</vt:lpstr>
      <vt:lpstr>Calibri</vt:lpstr>
      <vt:lpstr>myTheme</vt:lpstr>
      <vt:lpstr>CS439 – Lecture Feb 29, 2024</vt:lpstr>
      <vt:lpstr>Surveillance</vt:lpstr>
      <vt:lpstr>The Panopticon</vt:lpstr>
      <vt:lpstr>Focault</vt:lpstr>
      <vt:lpstr>Personal Profile</vt:lpstr>
      <vt:lpstr>PowerPoint Presentation</vt:lpstr>
      <vt:lpstr>“Data is the new oil”</vt:lpstr>
      <vt:lpstr>M&amp;S, Topshop</vt:lpstr>
      <vt:lpstr>Instore Analytics</vt:lpstr>
      <vt:lpstr>Educational Surveillance</vt:lpstr>
      <vt:lpstr>Windows 10+</vt:lpstr>
      <vt:lpstr>Secrecy</vt:lpstr>
      <vt:lpstr>Data Brokers</vt:lpstr>
      <vt:lpstr>PowerPoint Presentation</vt:lpstr>
      <vt:lpstr>Chinese Social Credit System</vt:lpstr>
      <vt:lpstr>China Social Credit System</vt:lpstr>
      <vt:lpstr>Public trust in China</vt:lpstr>
      <vt:lpstr>PowerPoint Presentation</vt:lpstr>
      <vt:lpstr>How it Works</vt:lpstr>
      <vt:lpstr>Punishments</vt:lpstr>
      <vt:lpstr>PowerPoint Presentation</vt:lpstr>
      <vt:lpstr>Hebei’s Deadbeat Debtors App</vt:lpstr>
      <vt:lpstr>Social Scoring</vt:lpstr>
      <vt:lpstr>PowerPoint Presentation</vt:lpstr>
      <vt:lpstr>Douyin – deadbeat advertising</vt:lpstr>
      <vt:lpstr>Low Score Information Boards</vt:lpstr>
      <vt:lpstr>Jaywalking</vt:lpstr>
      <vt:lpstr>Deducting Points</vt:lpstr>
      <vt:lpstr>Public Attitudes </vt:lpstr>
      <vt:lpstr>PowerPoint Presentation</vt:lpstr>
      <vt:lpstr>Exports</vt:lpstr>
      <vt:lpstr>Issues</vt:lpstr>
      <vt:lpstr>Zuboff</vt:lpstr>
      <vt:lpstr>Professor Shoshana Zuboff  1951 - </vt:lpstr>
      <vt:lpstr>The Age of Surveillance Capitalism - Key Concepts</vt:lpstr>
      <vt:lpstr>Targeting</vt:lpstr>
      <vt:lpstr>The Role of Prediction</vt:lpstr>
      <vt:lpstr>Behavioural Futures Market</vt:lpstr>
      <vt:lpstr>Surveillance</vt:lpstr>
      <vt:lpstr>Instrumentalism</vt:lpstr>
      <vt:lpstr>Political Instrumentalism</vt:lpstr>
      <vt:lpstr>Innovations in Web Marketing, 2012</vt:lpstr>
      <vt:lpstr>Rep. Gerry Connolly, D-Va. </vt:lpstr>
      <vt:lpstr>“Experimental Evidence of Massive-Scale Emotional Contagion through Social Networks.” 2014</vt:lpstr>
      <vt:lpstr>Niantic</vt:lpstr>
      <vt:lpstr>Pokemon Go launches in Japan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Determinism</dc:title>
  <dc:creator>Brandt Dainow</dc:creator>
  <cp:lastModifiedBy>Brandt Dainow</cp:lastModifiedBy>
  <cp:revision>94</cp:revision>
  <cp:lastPrinted>2023-02-16T16:21:25Z</cp:lastPrinted>
  <dcterms:created xsi:type="dcterms:W3CDTF">2020-01-02T16:33:41Z</dcterms:created>
  <dcterms:modified xsi:type="dcterms:W3CDTF">2024-02-28T13:25:58Z</dcterms:modified>
</cp:coreProperties>
</file>