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93" r:id="rId2"/>
    <p:sldId id="305" r:id="rId3"/>
    <p:sldId id="307" r:id="rId4"/>
    <p:sldId id="302" r:id="rId5"/>
    <p:sldId id="303" r:id="rId6"/>
    <p:sldId id="308" r:id="rId7"/>
    <p:sldId id="309" r:id="rId8"/>
    <p:sldId id="310" r:id="rId9"/>
    <p:sldId id="311" r:id="rId10"/>
    <p:sldId id="256" r:id="rId11"/>
    <p:sldId id="258" r:id="rId12"/>
    <p:sldId id="259" r:id="rId13"/>
    <p:sldId id="262" r:id="rId14"/>
    <p:sldId id="265" r:id="rId15"/>
    <p:sldId id="263" r:id="rId16"/>
    <p:sldId id="274" r:id="rId17"/>
    <p:sldId id="277" r:id="rId18"/>
    <p:sldId id="276" r:id="rId19"/>
    <p:sldId id="278" r:id="rId20"/>
    <p:sldId id="269" r:id="rId21"/>
    <p:sldId id="312" r:id="rId22"/>
    <p:sldId id="288" r:id="rId23"/>
    <p:sldId id="289" r:id="rId24"/>
    <p:sldId id="270" r:id="rId25"/>
    <p:sldId id="290" r:id="rId26"/>
    <p:sldId id="283" r:id="rId27"/>
    <p:sldId id="291" r:id="rId28"/>
    <p:sldId id="292" r:id="rId29"/>
    <p:sldId id="271" r:id="rId30"/>
    <p:sldId id="284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7B3F2-100C-4967-9042-83DE0F30FBCE}" type="datetimeFigureOut">
              <a:rPr lang="en-IE" smtClean="0"/>
              <a:t>13/03/2024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CC2B5-CC54-42A2-995F-6C08EE312D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677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9C24-8833-4DD3-8786-BD8317336FC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460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7018717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5727905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32668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747"/>
            <a:ext cx="8229600" cy="8644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34716"/>
            <a:ext cx="8892480" cy="5823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7157138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073585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1284898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6856744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2778094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144C0E-2E71-432E-A29C-8B9A884B80A2}" type="datetimeFigureOut">
              <a:rPr lang="en-IE" smtClean="0"/>
              <a:t>13/03/2024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BDF6A4-BCB3-4F6C-B2FE-03B0990B45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7548424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310295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813381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712968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8288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use.jhu.edu/article/2627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IE"/>
              <a:t>Digital Alienation</a:t>
            </a:r>
            <a:endParaRPr lang="en-IE" altLang="en-US" dirty="0"/>
          </a:p>
        </p:txBody>
      </p:sp>
    </p:spTree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Smart 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/>
              <a:t>Our future</a:t>
            </a:r>
          </a:p>
        </p:txBody>
      </p:sp>
    </p:spTree>
    <p:extLst>
      <p:ext uri="{BB962C8B-B14F-4D97-AF65-F5344CB8AC3E}">
        <p14:creationId xmlns:p14="http://schemas.microsoft.com/office/powerpoint/2010/main" val="3185535307"/>
      </p:ext>
    </p:extLst>
  </p:cSld>
  <p:clrMapOvr>
    <a:masterClrMapping/>
  </p:clrMapOvr>
  <p:transition spd="slow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What is a Smart City?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/>
              <a:t>BASIC: Integration of digital infrastructure into city</a:t>
            </a:r>
          </a:p>
          <a:p>
            <a:pPr lvl="1"/>
            <a:r>
              <a:rPr lang="en-IE"/>
              <a:t>Sensing systems</a:t>
            </a:r>
          </a:p>
          <a:p>
            <a:pPr lvl="1"/>
            <a:r>
              <a:rPr lang="en-IE"/>
              <a:t>Response systems</a:t>
            </a:r>
          </a:p>
          <a:p>
            <a:pPr lvl="1"/>
            <a:r>
              <a:rPr lang="en-IE"/>
              <a:t>Automated activities</a:t>
            </a:r>
          </a:p>
          <a:p>
            <a:pPr lvl="2"/>
            <a:r>
              <a:rPr lang="en-IE"/>
              <a:t>Maintenance</a:t>
            </a:r>
          </a:p>
          <a:p>
            <a:pPr lvl="2"/>
            <a:r>
              <a:rPr lang="en-IE"/>
              <a:t>Services</a:t>
            </a:r>
          </a:p>
          <a:p>
            <a:pPr lvl="2"/>
            <a:r>
              <a:rPr lang="en-IE"/>
              <a:t>Management</a:t>
            </a:r>
          </a:p>
          <a:p>
            <a:r>
              <a:rPr lang="en-IE">
                <a:solidFill>
                  <a:srgbClr val="FFC000"/>
                </a:solidFill>
              </a:rPr>
              <a:t>Social imaginaries</a:t>
            </a:r>
          </a:p>
          <a:p>
            <a:pPr lvl="1"/>
            <a:r>
              <a:rPr lang="en-IE"/>
              <a:t>a broad understanding of the way a social group imagine their collective social life</a:t>
            </a:r>
          </a:p>
          <a:p>
            <a:pPr lvl="2"/>
            <a:r>
              <a:rPr lang="en-IE"/>
              <a:t>Charles Taylor, “Modern Social Imaginaries”, </a:t>
            </a:r>
            <a:r>
              <a:rPr lang="fr-FR" i="1"/>
              <a:t>Public Culture</a:t>
            </a:r>
            <a:r>
              <a:rPr lang="fr-FR"/>
              <a:t> 14.1 (2002) 91-124  &lt;</a:t>
            </a:r>
            <a:r>
              <a:rPr lang="en-IE">
                <a:hlinkClick r:id="rId2"/>
              </a:rPr>
              <a:t>https://muse.jhu.edu/article/26276</a:t>
            </a:r>
            <a:r>
              <a:rPr lang="en-IE"/>
              <a:t>&gt;</a:t>
            </a:r>
          </a:p>
          <a:p>
            <a:pPr lvl="1"/>
            <a:r>
              <a:rPr lang="en-IE"/>
              <a:t>City as a service(s)</a:t>
            </a:r>
          </a:p>
          <a:p>
            <a:pPr lvl="1"/>
            <a:r>
              <a:rPr lang="en-IE"/>
              <a:t>City as a controller</a:t>
            </a:r>
          </a:p>
        </p:txBody>
      </p:sp>
    </p:spTree>
    <p:extLst>
      <p:ext uri="{BB962C8B-B14F-4D97-AF65-F5344CB8AC3E}">
        <p14:creationId xmlns:p14="http://schemas.microsoft.com/office/powerpoint/2010/main" val="1052525628"/>
      </p:ext>
    </p:extLst>
  </p:cSld>
  <p:clrMapOvr>
    <a:masterClrMapping/>
  </p:clrMapOvr>
  <p:transition spd="slow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/>
              <a:t>No single definition of “smart city”</a:t>
            </a:r>
          </a:p>
          <a:p>
            <a:pPr lvl="1"/>
            <a:r>
              <a:rPr lang="en-IE" sz="2000"/>
              <a:t>Usage derives from purpose of account</a:t>
            </a:r>
          </a:p>
          <a:p>
            <a:r>
              <a:rPr lang="en-IE" sz="2400"/>
              <a:t>3 types of account</a:t>
            </a:r>
          </a:p>
          <a:p>
            <a:pPr lvl="1"/>
            <a:r>
              <a:rPr lang="en-IE" sz="2000"/>
              <a:t>What we can do with it</a:t>
            </a:r>
          </a:p>
          <a:p>
            <a:pPr lvl="1"/>
            <a:r>
              <a:rPr lang="en-IE" sz="2000"/>
              <a:t>What it is made of</a:t>
            </a:r>
          </a:p>
          <a:p>
            <a:pPr lvl="1"/>
            <a:r>
              <a:rPr lang="en-IE" sz="2000"/>
              <a:t>Develop a layered model</a:t>
            </a:r>
          </a:p>
          <a:p>
            <a:r>
              <a:rPr lang="en-IE" sz="2400"/>
              <a:t>What is agreed</a:t>
            </a:r>
          </a:p>
          <a:p>
            <a:pPr lvl="1"/>
            <a:r>
              <a:rPr lang="en-IE" sz="2000"/>
              <a:t>Ubiquitous sensor fabric</a:t>
            </a:r>
          </a:p>
          <a:p>
            <a:pPr lvl="1"/>
            <a:r>
              <a:rPr lang="en-IE" sz="2000"/>
              <a:t>Lots of networking</a:t>
            </a:r>
          </a:p>
          <a:p>
            <a:pPr lvl="1"/>
            <a:r>
              <a:rPr lang="en-IE" sz="2000"/>
              <a:t>Data processing</a:t>
            </a:r>
          </a:p>
          <a:p>
            <a:pPr lvl="1"/>
            <a:r>
              <a:rPr lang="en-IE" sz="2000"/>
              <a:t>Personalised service delivery</a:t>
            </a:r>
          </a:p>
          <a:p>
            <a:r>
              <a:rPr lang="en-IE" sz="2400"/>
              <a:t>Impact on ethical analysis</a:t>
            </a:r>
          </a:p>
          <a:p>
            <a:pPr lvl="1"/>
            <a:r>
              <a:rPr lang="en-IE" sz="2000"/>
              <a:t>Based on specific technologies or usages</a:t>
            </a:r>
          </a:p>
          <a:p>
            <a:pPr lvl="1"/>
            <a:r>
              <a:rPr lang="en-IE" sz="2000"/>
              <a:t>But – life in the smart city results from everything interacting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0031460"/>
      </p:ext>
    </p:extLst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Visions of the Smart City</a:t>
            </a:r>
          </a:p>
        </p:txBody>
      </p:sp>
      <p:pic>
        <p:nvPicPr>
          <p:cNvPr id="1028" name="Picture 4" descr="Smart Cities and 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4" y="1196752"/>
            <a:ext cx="8654542" cy="496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84763"/>
      </p:ext>
    </p:extLst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Visions of the Smart City</a:t>
            </a:r>
          </a:p>
        </p:txBody>
      </p:sp>
      <p:pic>
        <p:nvPicPr>
          <p:cNvPr id="1026" name="Picture 2" descr="https://internetofbusiness.com/wp-content/uploads/2018/09/smart_city_2-640x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91743"/>
            <a:ext cx="8097029" cy="53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17200"/>
      </p:ext>
    </p:extLst>
  </p:cSld>
  <p:clrMapOvr>
    <a:masterClrMapping/>
  </p:clrMapOvr>
  <p:transition spd="slow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Visions of the Smart City</a:t>
            </a:r>
          </a:p>
        </p:txBody>
      </p:sp>
      <p:pic>
        <p:nvPicPr>
          <p:cNvPr id="2050" name="Picture 2" descr="http://digitalmarketing.temple.edu/lgunderman/wp-content/uploads/sites/319/2019/11/iota-smart_city_components-1024x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8506"/>
            <a:ext cx="8820034" cy="61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9810"/>
      </p:ext>
    </p:extLst>
  </p:cSld>
  <p:clrMapOvr>
    <a:masterClrMapping/>
  </p:clrMapOvr>
  <p:transition spd="slow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Smart Home</a:t>
            </a:r>
          </a:p>
        </p:txBody>
      </p:sp>
      <p:pic>
        <p:nvPicPr>
          <p:cNvPr id="13314" name="Picture 2" descr="https://www.researchgate.net/profile/Tolga_Kilic/publication/322139825/figure/fig3/AS:577239509340160@1514636031028/Schematic-of-the-operation-of-an-smart-home-system-based-on-IoT-Vermesan-Friess-2014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32" y="764636"/>
            <a:ext cx="6096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www.researchgate.net/profile/Tolga_Kilic/publication/322139825/figure/fig4/AS:631619891241027@1527601325815/figure-fig4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60311"/>
            <a:ext cx="5328592" cy="25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5E5B3B-2517-EEBA-6849-20AB8AF80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476657"/>
      </p:ext>
    </p:extLst>
  </p:cSld>
  <p:clrMapOvr>
    <a:masterClrMapping/>
  </p:clrMapOvr>
  <p:transition spd="slow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Wearables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 descr="Image result for wearable technolog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9" y="936104"/>
            <a:ext cx="794579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56285"/>
      </p:ext>
    </p:extLst>
  </p:cSld>
  <p:clrMapOvr>
    <a:masterClrMapping/>
  </p:clrMapOvr>
  <p:transition spd="slow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Implanted Tech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4" name="Picture 6" descr="Image result for implanted technology human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33" y="1059373"/>
            <a:ext cx="6778951" cy="568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02882"/>
      </p:ext>
    </p:extLst>
  </p:cSld>
  <p:clrMapOvr>
    <a:masterClrMapping/>
  </p:clrMapOvr>
  <p:transition spd="slow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6021288"/>
          </a:xfrm>
        </p:spPr>
        <p:txBody>
          <a:bodyPr>
            <a:normAutofit fontScale="70000" lnSpcReduction="20000"/>
          </a:bodyPr>
          <a:lstStyle/>
          <a:p>
            <a:r>
              <a:rPr lang="en-IE"/>
              <a:t>Aristotle’s four causes (</a:t>
            </a:r>
            <a:r>
              <a:rPr lang="el-GR"/>
              <a:t>αἰτία</a:t>
            </a:r>
            <a:r>
              <a:rPr lang="en-IE"/>
              <a:t> (“to ask”) “cause”, “category”, “description”)</a:t>
            </a:r>
          </a:p>
          <a:p>
            <a:r>
              <a:rPr lang="en-IE">
                <a:solidFill>
                  <a:srgbClr val="FFFF00"/>
                </a:solidFill>
              </a:rPr>
              <a:t>Final</a:t>
            </a:r>
            <a:r>
              <a:rPr lang="en-IE"/>
              <a:t> – Services/Goals</a:t>
            </a:r>
          </a:p>
          <a:p>
            <a:pPr lvl="1"/>
            <a:r>
              <a:rPr lang="en-IE"/>
              <a:t>Environment: Sustainable</a:t>
            </a:r>
          </a:p>
          <a:p>
            <a:pPr lvl="1"/>
            <a:r>
              <a:rPr lang="en-IE"/>
              <a:t>Social Services: Inclusive, efficient, cost-saving</a:t>
            </a:r>
          </a:p>
          <a:p>
            <a:pPr lvl="1"/>
            <a:r>
              <a:rPr lang="en-IE"/>
              <a:t>Politics: Democratic/Authoritarian</a:t>
            </a:r>
          </a:p>
          <a:p>
            <a:r>
              <a:rPr lang="en-IE">
                <a:solidFill>
                  <a:srgbClr val="FFFF00"/>
                </a:solidFill>
              </a:rPr>
              <a:t>Material</a:t>
            </a:r>
            <a:r>
              <a:rPr lang="en-IE"/>
              <a:t> - Layers – a computer system</a:t>
            </a:r>
          </a:p>
          <a:p>
            <a:pPr lvl="1"/>
            <a:r>
              <a:rPr lang="en-IE"/>
              <a:t>eg: four-layer model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E"/>
              <a:t>Sensors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E"/>
              <a:t>Networks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E"/>
              <a:t>Cloud-based data management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E"/>
              <a:t>Service delivery</a:t>
            </a:r>
          </a:p>
          <a:p>
            <a:r>
              <a:rPr lang="en-IE">
                <a:solidFill>
                  <a:srgbClr val="FFFF00"/>
                </a:solidFill>
              </a:rPr>
              <a:t>Efficient</a:t>
            </a:r>
            <a:r>
              <a:rPr lang="en-IE"/>
              <a:t> - Organisational – a social system</a:t>
            </a:r>
          </a:p>
          <a:p>
            <a:pPr lvl="1"/>
            <a:r>
              <a:rPr lang="en-IE"/>
              <a:t>eg: public-private axis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E"/>
              <a:t>Personal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E"/>
              <a:t>Car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E"/>
              <a:t>Home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E"/>
              <a:t>Office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E"/>
              <a:t>Civic Space</a:t>
            </a:r>
          </a:p>
          <a:p>
            <a:r>
              <a:rPr lang="en-IE">
                <a:solidFill>
                  <a:srgbClr val="FFFF00"/>
                </a:solidFill>
              </a:rPr>
              <a:t>Formal</a:t>
            </a:r>
            <a:r>
              <a:rPr lang="en-IE"/>
              <a:t> – as a whole – a cyber-biological system</a:t>
            </a:r>
          </a:p>
        </p:txBody>
      </p:sp>
    </p:spTree>
    <p:extLst>
      <p:ext uri="{BB962C8B-B14F-4D97-AF65-F5344CB8AC3E}">
        <p14:creationId xmlns:p14="http://schemas.microsoft.com/office/powerpoint/2010/main" val="4257850726"/>
      </p:ext>
    </p:extLst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Traditional Alienation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1188" y="1988840"/>
            <a:ext cx="7705725" cy="3238500"/>
            <a:chOff x="611188" y="1988840"/>
            <a:chExt cx="7705725" cy="3238500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3419475" y="4004965"/>
              <a:ext cx="2087563" cy="12223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IE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panose="020B0604020202020204" pitchFamily="34" charset="0"/>
                </a:rPr>
                <a:t>Alienation</a:t>
              </a: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611188" y="2420640"/>
              <a:ext cx="2087562" cy="1222375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IE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Coercion</a:t>
              </a: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6229350" y="2420640"/>
              <a:ext cx="2087563" cy="122237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IE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Estrangement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3419475" y="1988840"/>
              <a:ext cx="2087563" cy="12223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IE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Labour</a:t>
              </a:r>
            </a:p>
          </p:txBody>
        </p:sp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 rot="2529839">
              <a:off x="2339975" y="3644603"/>
              <a:ext cx="1079500" cy="720725"/>
            </a:xfrm>
            <a:custGeom>
              <a:avLst/>
              <a:gdLst>
                <a:gd name="T0" fmla="*/ 809625 w 21600"/>
                <a:gd name="T1" fmla="*/ 0 h 21600"/>
                <a:gd name="T2" fmla="*/ 0 w 21600"/>
                <a:gd name="T3" fmla="*/ 360362 h 21600"/>
                <a:gd name="T4" fmla="*/ 809625 w 21600"/>
                <a:gd name="T5" fmla="*/ 720725 h 21600"/>
                <a:gd name="T6" fmla="*/ 1079500 w 21600"/>
                <a:gd name="T7" fmla="*/ 36036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 rot="19070161" flipH="1">
              <a:off x="5580063" y="3644603"/>
              <a:ext cx="1079500" cy="720725"/>
            </a:xfrm>
            <a:custGeom>
              <a:avLst/>
              <a:gdLst>
                <a:gd name="T0" fmla="*/ 809625 w 21600"/>
                <a:gd name="T1" fmla="*/ 0 h 21600"/>
                <a:gd name="T2" fmla="*/ 0 w 21600"/>
                <a:gd name="T3" fmla="*/ 360362 h 21600"/>
                <a:gd name="T4" fmla="*/ 809625 w 21600"/>
                <a:gd name="T5" fmla="*/ 720725 h 21600"/>
                <a:gd name="T6" fmla="*/ 1079500 w 21600"/>
                <a:gd name="T7" fmla="*/ 36036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 rot="16199482" flipH="1">
              <a:off x="4065588" y="3284240"/>
              <a:ext cx="720725" cy="720725"/>
            </a:xfrm>
            <a:custGeom>
              <a:avLst/>
              <a:gdLst>
                <a:gd name="T0" fmla="*/ 540544 w 21600"/>
                <a:gd name="T1" fmla="*/ 0 h 21600"/>
                <a:gd name="T2" fmla="*/ 0 w 21600"/>
                <a:gd name="T3" fmla="*/ 360362 h 21600"/>
                <a:gd name="T4" fmla="*/ 540544 w 21600"/>
                <a:gd name="T5" fmla="*/ 720725 h 21600"/>
                <a:gd name="T6" fmla="*/ 720725 w 21600"/>
                <a:gd name="T7" fmla="*/ 36036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888162388"/>
      </p:ext>
    </p:extLst>
  </p:cSld>
  <p:clrMapOvr>
    <a:masterClrMapping/>
  </p:clrMapOvr>
  <p:transition spd="slow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/>
              <a:t>Smart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/>
              <a:t>Multiple technologies, </a:t>
            </a:r>
            <a:br>
              <a:rPr lang="en-IE" dirty="0"/>
            </a:br>
            <a:r>
              <a:rPr lang="en-IE" dirty="0"/>
              <a:t>systems, devices </a:t>
            </a:r>
          </a:p>
          <a:p>
            <a:pPr lvl="1"/>
            <a:r>
              <a:rPr lang="en-IE" dirty="0"/>
              <a:t>Defining technologies</a:t>
            </a:r>
          </a:p>
          <a:p>
            <a:pPr lvl="2"/>
            <a:r>
              <a:rPr lang="en-IE" dirty="0"/>
              <a:t>Robots</a:t>
            </a:r>
          </a:p>
          <a:p>
            <a:pPr lvl="2"/>
            <a:r>
              <a:rPr lang="en-IE" dirty="0"/>
              <a:t>AI</a:t>
            </a:r>
          </a:p>
          <a:p>
            <a:pPr lvl="2"/>
            <a:r>
              <a:rPr lang="en-IE" dirty="0"/>
              <a:t>Ambient intelligence</a:t>
            </a:r>
          </a:p>
          <a:p>
            <a:pPr lvl="1"/>
            <a:r>
              <a:rPr lang="en-IE" dirty="0"/>
              <a:t>Interacting with each other</a:t>
            </a:r>
          </a:p>
          <a:p>
            <a:pPr lvl="1"/>
            <a:r>
              <a:rPr lang="en-IE" dirty="0"/>
              <a:t>Combined effect </a:t>
            </a:r>
            <a:r>
              <a:rPr lang="en-IE"/>
              <a:t>on people</a:t>
            </a:r>
            <a:endParaRPr lang="en-IE" dirty="0"/>
          </a:p>
          <a:p>
            <a:r>
              <a:rPr lang="en-IE"/>
              <a:t>Digital </a:t>
            </a:r>
            <a:r>
              <a:rPr lang="en-IE" dirty="0"/>
              <a:t>environment</a:t>
            </a:r>
          </a:p>
          <a:p>
            <a:pPr lvl="1"/>
            <a:r>
              <a:rPr lang="en-IE"/>
              <a:t>Ubiquitous sensor fabric</a:t>
            </a:r>
          </a:p>
          <a:p>
            <a:pPr lvl="1"/>
            <a:r>
              <a:rPr lang="en-IE"/>
              <a:t>Lots of networking</a:t>
            </a:r>
          </a:p>
          <a:p>
            <a:pPr lvl="1"/>
            <a:r>
              <a:rPr lang="en-IE"/>
              <a:t>Data processing</a:t>
            </a:r>
          </a:p>
          <a:p>
            <a:pPr lvl="1"/>
            <a:r>
              <a:rPr lang="en-IE"/>
              <a:t>Personalised service delivery</a:t>
            </a:r>
          </a:p>
          <a:p>
            <a:r>
              <a:rPr lang="en-IE"/>
              <a:t>Cannot </a:t>
            </a:r>
            <a:r>
              <a:rPr lang="en-IE" dirty="0"/>
              <a:t>separate people from technology</a:t>
            </a:r>
          </a:p>
          <a:p>
            <a:pPr lvl="1"/>
            <a:r>
              <a:rPr lang="en-IE" dirty="0"/>
              <a:t>EG: search </a:t>
            </a:r>
            <a:r>
              <a:rPr lang="en-IE"/>
              <a:t>engine effect, Facebook posts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68" t="37783" r="37463" b="7470"/>
          <a:stretch/>
        </p:blipFill>
        <p:spPr>
          <a:xfrm>
            <a:off x="4180181" y="188640"/>
            <a:ext cx="4955267" cy="2963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483837"/>
      </p:ext>
    </p:extLst>
  </p:cSld>
  <p:clrMapOvr>
    <a:masterClrMapping/>
  </p:clrMapOvr>
  <p:transition spd="slow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7F0B-BD5C-2BCB-8BBB-6A1824EB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Systems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BA8AA-1AD9-6757-8DFE-D11127ECA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/>
              <a:t>Interdisciplinary study of systems</a:t>
            </a:r>
          </a:p>
          <a:p>
            <a:r>
              <a:rPr lang="en-IE"/>
              <a:t>Systems are complex entities created by the interaction of the parts.</a:t>
            </a:r>
          </a:p>
          <a:p>
            <a:pPr lvl="1"/>
            <a:r>
              <a:rPr lang="en-IE"/>
              <a:t>You have to understand the </a:t>
            </a:r>
            <a:r>
              <a:rPr lang="en-IE" i="1"/>
              <a:t>system</a:t>
            </a:r>
            <a:r>
              <a:rPr lang="en-IE"/>
              <a:t>, not its parts, to predict its behavior.</a:t>
            </a:r>
          </a:p>
          <a:p>
            <a:r>
              <a:rPr lang="en-IE"/>
              <a:t>Parts of a system are called </a:t>
            </a:r>
            <a:r>
              <a:rPr lang="en-IE" i="1"/>
              <a:t>nodes </a:t>
            </a:r>
          </a:p>
          <a:p>
            <a:pPr lvl="1"/>
            <a:r>
              <a:rPr lang="en-IE"/>
              <a:t>points of interaction, communication, or function within the network. </a:t>
            </a:r>
          </a:p>
          <a:p>
            <a:r>
              <a:rPr lang="en-IE"/>
              <a:t>Understanding the role and connection of each node is essential to grasp the system's overall behavior.</a:t>
            </a:r>
          </a:p>
          <a:p>
            <a:r>
              <a:rPr lang="en-IE" i="1"/>
              <a:t>Emergence</a:t>
            </a:r>
            <a:r>
              <a:rPr lang="en-IE"/>
              <a:t> = system’s properties “emerge” through interactions of the nodes</a:t>
            </a:r>
          </a:p>
          <a:p>
            <a:pPr lvl="1"/>
            <a:r>
              <a:rPr lang="en-IE"/>
              <a:t>Complex behaviors emerge from the collective dynamics of simpler nodes</a:t>
            </a:r>
          </a:p>
          <a:p>
            <a:r>
              <a:rPr lang="en-IE" i="1"/>
              <a:t>Reductionism </a:t>
            </a:r>
            <a:r>
              <a:rPr lang="en-IE"/>
              <a:t>tries to understand by breaking them down into their simpler components</a:t>
            </a:r>
          </a:p>
          <a:p>
            <a:pPr lvl="1"/>
            <a:r>
              <a:rPr lang="en-IE"/>
              <a:t>overlooks the emergent properties that arise</a:t>
            </a:r>
          </a:p>
          <a:p>
            <a:r>
              <a:rPr lang="en-IE"/>
              <a:t>Feedback Loops are important</a:t>
            </a:r>
          </a:p>
          <a:p>
            <a:pPr lvl="1"/>
            <a:r>
              <a:rPr lang="en-IE"/>
              <a:t>Changes in one part of the system can have widespread effects</a:t>
            </a:r>
          </a:p>
        </p:txBody>
      </p:sp>
    </p:spTree>
    <p:extLst>
      <p:ext uri="{BB962C8B-B14F-4D97-AF65-F5344CB8AC3E}">
        <p14:creationId xmlns:p14="http://schemas.microsoft.com/office/powerpoint/2010/main" val="113177403"/>
      </p:ext>
    </p:extLst>
  </p:cSld>
  <p:clrMapOvr>
    <a:masterClrMapping/>
  </p:clrMapOvr>
  <p:transition spd="slow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459"/>
          </a:xfrm>
        </p:spPr>
        <p:txBody>
          <a:bodyPr>
            <a:normAutofit fontScale="90000"/>
          </a:bodyPr>
          <a:lstStyle/>
          <a:p>
            <a:r>
              <a:rPr lang="en-IE" dirty="0"/>
              <a:t>Actor Network Theory</a:t>
            </a:r>
            <a:br>
              <a:rPr lang="en-IE" dirty="0"/>
            </a:br>
            <a:r>
              <a:rPr lang="en-IE" sz="2700">
                <a:effectLst/>
              </a:rPr>
              <a:t>Bruno Latour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29408"/>
            <a:ext cx="8219256" cy="5328592"/>
          </a:xfrm>
        </p:spPr>
        <p:txBody>
          <a:bodyPr/>
          <a:lstStyle/>
          <a:p>
            <a:r>
              <a:rPr lang="en-IE" sz="2800">
                <a:latin typeface="+mj-lt"/>
              </a:rPr>
              <a:t>No ontologies</a:t>
            </a:r>
          </a:p>
          <a:p>
            <a:pPr lvl="1"/>
            <a:r>
              <a:rPr lang="en-IE" sz="2400">
                <a:latin typeface="+mj-lt"/>
              </a:rPr>
              <a:t>No organising of things into hierarchies or types</a:t>
            </a:r>
            <a:endParaRPr lang="en-IE" sz="2400" dirty="0">
              <a:latin typeface="+mj-lt"/>
            </a:endParaRPr>
          </a:p>
          <a:p>
            <a:r>
              <a:rPr lang="en-IE" sz="2800" dirty="0">
                <a:latin typeface="+mj-lt"/>
              </a:rPr>
              <a:t>Smart city as a “system of systems”</a:t>
            </a:r>
          </a:p>
          <a:p>
            <a:pPr lvl="1"/>
            <a:r>
              <a:rPr lang="en-IE" sz="2400" dirty="0">
                <a:latin typeface="+mj-lt"/>
              </a:rPr>
              <a:t>System = network of “</a:t>
            </a:r>
            <a:r>
              <a:rPr lang="en-IE" sz="2400">
                <a:latin typeface="+mj-lt"/>
              </a:rPr>
              <a:t>actants” (nodes)</a:t>
            </a:r>
            <a:endParaRPr lang="en-IE" sz="2400" dirty="0">
              <a:latin typeface="+mj-lt"/>
            </a:endParaRPr>
          </a:p>
          <a:p>
            <a:pPr lvl="2"/>
            <a:r>
              <a:rPr lang="en-IE" sz="2000" dirty="0">
                <a:latin typeface="+mj-lt"/>
              </a:rPr>
              <a:t>Can be digital or human, single </a:t>
            </a:r>
            <a:r>
              <a:rPr lang="en-IE" sz="2000">
                <a:latin typeface="+mj-lt"/>
              </a:rPr>
              <a:t>or multiple</a:t>
            </a:r>
            <a:endParaRPr lang="en-IE" sz="2000" dirty="0">
              <a:latin typeface="+mj-lt"/>
            </a:endParaRPr>
          </a:p>
          <a:p>
            <a:r>
              <a:rPr lang="en-IE" sz="2800" dirty="0">
                <a:latin typeface="+mj-lt"/>
              </a:rPr>
              <a:t>People will have to adapt to </a:t>
            </a:r>
            <a:r>
              <a:rPr lang="en-IE" sz="2800">
                <a:latin typeface="+mj-lt"/>
              </a:rPr>
              <a:t>the tech</a:t>
            </a:r>
            <a:endParaRPr lang="en-IE" sz="2800" dirty="0">
              <a:latin typeface="+mj-lt"/>
            </a:endParaRPr>
          </a:p>
          <a:p>
            <a:pPr lvl="1"/>
            <a:r>
              <a:rPr lang="en-IE" sz="2400" dirty="0">
                <a:latin typeface="+mj-lt"/>
              </a:rPr>
              <a:t>Tech has needs</a:t>
            </a:r>
          </a:p>
          <a:p>
            <a:pPr lvl="1"/>
            <a:r>
              <a:rPr lang="en-IE" sz="2400" dirty="0">
                <a:latin typeface="+mj-lt"/>
              </a:rPr>
              <a:t>AI means tech will develop own responses</a:t>
            </a:r>
          </a:p>
          <a:p>
            <a:r>
              <a:rPr lang="en-IE" sz="2800" dirty="0">
                <a:latin typeface="+mj-lt"/>
              </a:rPr>
              <a:t>ANT allows for people &amp; tech as equal causes of each other’s activity</a:t>
            </a:r>
          </a:p>
          <a:p>
            <a:endParaRPr lang="en-IE" sz="2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734" y="869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64130"/>
      </p:ext>
    </p:extLst>
  </p:cSld>
  <p:clrMapOvr>
    <a:masterClrMapping/>
  </p:clrMapOvr>
  <p:transition spd="slow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08504" cy="922114"/>
          </a:xfrm>
        </p:spPr>
        <p:txBody>
          <a:bodyPr>
            <a:normAutofit fontScale="90000"/>
          </a:bodyPr>
          <a:lstStyle/>
          <a:p>
            <a:r>
              <a:rPr lang="en-IE" dirty="0"/>
              <a:t>Autopoiesis</a:t>
            </a:r>
            <a:br>
              <a:rPr lang="en-IE" dirty="0"/>
            </a:br>
            <a:r>
              <a:rPr lang="en-IE" sz="2700" dirty="0">
                <a:effectLst/>
              </a:rPr>
              <a:t>Niklas Luhmann. </a:t>
            </a:r>
            <a:r>
              <a:rPr lang="en-IE" sz="2700" i="1" dirty="0">
                <a:effectLst/>
              </a:rPr>
              <a:t>The Autopoiesis of Social Systems.</a:t>
            </a:r>
            <a:r>
              <a:rPr lang="en-IE" sz="2700" dirty="0">
                <a:effectLst/>
              </a:rPr>
              <a:t> 1986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5328592"/>
          </a:xfrm>
        </p:spPr>
        <p:txBody>
          <a:bodyPr/>
          <a:lstStyle/>
          <a:p>
            <a:r>
              <a:rPr lang="en-IE" sz="2800" dirty="0">
                <a:latin typeface="+mj-lt"/>
              </a:rPr>
              <a:t>Autopoietic systems are self-maintaining</a:t>
            </a:r>
          </a:p>
          <a:p>
            <a:pPr lvl="1"/>
            <a:r>
              <a:rPr lang="en-IE" sz="2400" dirty="0">
                <a:latin typeface="+mj-lt"/>
              </a:rPr>
              <a:t>EG: living organisms</a:t>
            </a:r>
          </a:p>
          <a:p>
            <a:r>
              <a:rPr lang="en-IE" sz="2800" dirty="0">
                <a:latin typeface="+mj-lt"/>
              </a:rPr>
              <a:t>Social systems are self-maintaining systems of communication</a:t>
            </a:r>
          </a:p>
          <a:p>
            <a:r>
              <a:rPr lang="en-IE" sz="2800" dirty="0">
                <a:latin typeface="+mj-lt"/>
              </a:rPr>
              <a:t>Communication is an event</a:t>
            </a:r>
          </a:p>
          <a:p>
            <a:pPr lvl="1"/>
            <a:r>
              <a:rPr lang="en-IE" sz="2400" dirty="0">
                <a:latin typeface="+mj-lt"/>
              </a:rPr>
              <a:t>information =&gt; understanding  =&gt; utterance</a:t>
            </a:r>
          </a:p>
          <a:p>
            <a:pPr lvl="1"/>
            <a:r>
              <a:rPr lang="en-IE" sz="2400" dirty="0">
                <a:latin typeface="+mj-lt"/>
              </a:rPr>
              <a:t>Seen in smart cities</a:t>
            </a:r>
          </a:p>
          <a:p>
            <a:pPr lvl="2"/>
            <a:r>
              <a:rPr lang="en-IE" sz="2000" dirty="0">
                <a:latin typeface="+mj-lt"/>
              </a:rPr>
              <a:t>input =&gt; processing =&gt; output</a:t>
            </a:r>
          </a:p>
          <a:p>
            <a:r>
              <a:rPr lang="en-IE" sz="2800" dirty="0">
                <a:latin typeface="+mj-lt"/>
              </a:rPr>
              <a:t>BUT – can’t distinguish between digital and human causes, one or many</a:t>
            </a:r>
          </a:p>
          <a:p>
            <a:pPr lvl="1"/>
            <a:r>
              <a:rPr lang="en-IE" sz="2400" dirty="0">
                <a:latin typeface="+mj-lt"/>
              </a:rPr>
              <a:t>Often will be result of both</a:t>
            </a:r>
          </a:p>
        </p:txBody>
      </p:sp>
    </p:spTree>
    <p:extLst>
      <p:ext uri="{BB962C8B-B14F-4D97-AF65-F5344CB8AC3E}">
        <p14:creationId xmlns:p14="http://schemas.microsoft.com/office/powerpoint/2010/main" val="3744009667"/>
      </p:ext>
    </p:extLst>
  </p:cSld>
  <p:clrMapOvr>
    <a:masterClrMapping/>
  </p:clrMapOvr>
  <p:transition spd="slow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Integrated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44" y="1052736"/>
            <a:ext cx="8550743" cy="5544616"/>
          </a:xfrm>
        </p:spPr>
        <p:txBody>
          <a:bodyPr>
            <a:normAutofit fontScale="85000" lnSpcReduction="10000"/>
          </a:bodyPr>
          <a:lstStyle/>
          <a:p>
            <a:r>
              <a:rPr lang="en-IE" dirty="0"/>
              <a:t>Smart city is a system</a:t>
            </a:r>
          </a:p>
          <a:p>
            <a:pPr lvl="1"/>
            <a:r>
              <a:rPr lang="en-IE" dirty="0"/>
              <a:t>Elements of the system are </a:t>
            </a:r>
            <a:r>
              <a:rPr lang="en-IE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nodes</a:t>
            </a:r>
            <a:endParaRPr lang="en-I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IE" dirty="0"/>
              <a:t>ANT = material composition of node irrelevant</a:t>
            </a:r>
          </a:p>
          <a:p>
            <a:pPr lvl="1"/>
            <a:r>
              <a:rPr lang="en-IE" dirty="0"/>
              <a:t>Concerned with patterns of connection, how flow is changed</a:t>
            </a:r>
          </a:p>
          <a:p>
            <a:pPr lvl="2"/>
            <a:r>
              <a:rPr lang="en-IE" dirty="0"/>
              <a:t>Node can be human, digital device, device+human, etc..</a:t>
            </a:r>
          </a:p>
          <a:p>
            <a:r>
              <a:rPr lang="en-IE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Autopoiesis</a:t>
            </a:r>
            <a:r>
              <a:rPr lang="en-I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IE" dirty="0"/>
              <a:t>= system is self-organising and dynamically maintains structure via </a:t>
            </a:r>
            <a:r>
              <a:rPr lang="en-IE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communicative events:  </a:t>
            </a:r>
            <a:r>
              <a:rPr lang="en-IE" dirty="0"/>
              <a:t>hear → understand → express</a:t>
            </a:r>
          </a:p>
          <a:p>
            <a:r>
              <a:rPr lang="en-IE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Integrated domain</a:t>
            </a:r>
            <a:endParaRPr lang="en-I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IE" dirty="0"/>
              <a:t>City is composed of digital/human nodes which bind system together via communicative events of input, processing, output</a:t>
            </a:r>
          </a:p>
          <a:p>
            <a:pPr lvl="1"/>
            <a:r>
              <a:rPr lang="en-IE" dirty="0"/>
              <a:t>Exists when cannot attribute an event to either human OR digital, but only to combined activity of both</a:t>
            </a:r>
          </a:p>
        </p:txBody>
      </p:sp>
    </p:spTree>
    <p:extLst>
      <p:ext uri="{BB962C8B-B14F-4D97-AF65-F5344CB8AC3E}">
        <p14:creationId xmlns:p14="http://schemas.microsoft.com/office/powerpoint/2010/main" val="1162416732"/>
      </p:ext>
    </p:extLst>
  </p:cSld>
  <p:clrMapOvr>
    <a:masterClrMapping/>
  </p:clrMapOvr>
  <p:transition spd="slow"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softEdge rad="63500"/>
          </a:effectLst>
        </p:spPr>
        <p:txBody>
          <a:bodyPr/>
          <a:lstStyle/>
          <a:p>
            <a:r>
              <a:rPr lang="en-IE" dirty="0"/>
              <a:t>Integrated Domain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3056"/>
            <a:ext cx="9118125" cy="2945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3312368"/>
          </a:xfrm>
          <a:noFill/>
        </p:spPr>
        <p:txBody>
          <a:bodyPr/>
          <a:lstStyle/>
          <a:p>
            <a:r>
              <a:rPr lang="en-IE" dirty="0">
                <a:latin typeface="+mj-lt"/>
              </a:rPr>
              <a:t>Smart city is an “integrated domain”</a:t>
            </a:r>
          </a:p>
          <a:p>
            <a:pPr lvl="1"/>
            <a:r>
              <a:rPr lang="en-IE" dirty="0">
                <a:latin typeface="+mj-lt"/>
              </a:rPr>
              <a:t>Impossible to identify activity as either human or digital, always a fusion of the two</a:t>
            </a:r>
          </a:p>
          <a:p>
            <a:r>
              <a:rPr lang="en-IE" dirty="0">
                <a:latin typeface="+mj-lt"/>
              </a:rPr>
              <a:t>Autopoiesis occurs at this level</a:t>
            </a:r>
          </a:p>
          <a:p>
            <a:r>
              <a:rPr lang="en-IE">
                <a:latin typeface="+mj-lt"/>
              </a:rPr>
              <a:t>Self-aware + self knowing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2528759"/>
      </p:ext>
    </p:extLst>
  </p:cSld>
  <p:clrMapOvr>
    <a:masterClrMapping/>
  </p:clrMapOvr>
  <p:transition spd="slow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Digital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835"/>
            <a:ext cx="8435280" cy="5434517"/>
          </a:xfrm>
        </p:spPr>
        <p:txBody>
          <a:bodyPr>
            <a:normAutofit fontScale="85000" lnSpcReduction="20000"/>
          </a:bodyPr>
          <a:lstStyle/>
          <a:p>
            <a:r>
              <a:rPr lang="en-IE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Digital Constructionism</a:t>
            </a:r>
            <a:r>
              <a:rPr lang="en-IE" dirty="0"/>
              <a:t>:</a:t>
            </a:r>
          </a:p>
          <a:p>
            <a:pPr lvl="1"/>
            <a:r>
              <a:rPr lang="en-IE" dirty="0"/>
              <a:t>Digital systems are engineered, nothing natural</a:t>
            </a:r>
          </a:p>
          <a:p>
            <a:r>
              <a:rPr lang="en-IE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Digital Scepticism</a:t>
            </a:r>
            <a:r>
              <a:rPr lang="en-IE" dirty="0"/>
              <a:t>:</a:t>
            </a:r>
          </a:p>
          <a:p>
            <a:pPr lvl="1"/>
            <a:r>
              <a:rPr lang="en-IE" dirty="0"/>
              <a:t>Digital systems do not perceive reality, only an engineered subset</a:t>
            </a:r>
          </a:p>
          <a:p>
            <a:pPr lvl="2"/>
            <a:r>
              <a:rPr lang="en-IE" dirty="0"/>
              <a:t>Do not know us, only our representations in digital data</a:t>
            </a:r>
          </a:p>
          <a:p>
            <a:r>
              <a:rPr lang="en-IE" dirty="0"/>
              <a:t>Digital systems are </a:t>
            </a:r>
          </a:p>
          <a:p>
            <a:pPr lvl="1"/>
            <a:r>
              <a:rPr lang="en-IE" dirty="0">
                <a:solidFill>
                  <a:srgbClr val="006600"/>
                </a:solidFill>
              </a:rPr>
              <a:t>Temporal</a:t>
            </a:r>
          </a:p>
          <a:p>
            <a:pPr lvl="2"/>
            <a:r>
              <a:rPr lang="en-IE" dirty="0"/>
              <a:t>Only exist to degree they change/process data</a:t>
            </a:r>
          </a:p>
          <a:p>
            <a:pPr lvl="1"/>
            <a:r>
              <a:rPr lang="en-IE" dirty="0">
                <a:solidFill>
                  <a:srgbClr val="006600"/>
                </a:solidFill>
              </a:rPr>
              <a:t>Teleological</a:t>
            </a:r>
          </a:p>
          <a:p>
            <a:pPr lvl="2"/>
            <a:r>
              <a:rPr lang="en-IE" dirty="0"/>
              <a:t>Designed to achieve a given/engineered purpose</a:t>
            </a:r>
          </a:p>
          <a:p>
            <a:r>
              <a:rPr lang="en-IE" dirty="0"/>
              <a:t>Integrated domain is a system bound by a temporal flow of data and physical interactions</a:t>
            </a:r>
          </a:p>
          <a:p>
            <a:pPr lvl="1"/>
            <a:r>
              <a:rPr lang="en-IE" dirty="0"/>
              <a:t>Understanding demands knowledge of actant’s goals</a:t>
            </a:r>
          </a:p>
        </p:txBody>
      </p:sp>
    </p:spTree>
    <p:extLst>
      <p:ext uri="{BB962C8B-B14F-4D97-AF65-F5344CB8AC3E}">
        <p14:creationId xmlns:p14="http://schemas.microsoft.com/office/powerpoint/2010/main" val="2769037176"/>
      </p:ext>
    </p:extLst>
  </p:cSld>
  <p:clrMapOvr>
    <a:masterClrMapping/>
  </p:clrMapOvr>
  <p:transition spd="slow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32112"/>
            <a:ext cx="8229600" cy="864459"/>
          </a:xfrm>
        </p:spPr>
        <p:txBody>
          <a:bodyPr>
            <a:normAutofit fontScale="90000"/>
          </a:bodyPr>
          <a:lstStyle/>
          <a:p>
            <a:r>
              <a:rPr lang="en-IE" dirty="0"/>
              <a:t>Integrated Node in Integrated Domain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62366" y="5085184"/>
            <a:ext cx="8630114" cy="1656184"/>
          </a:xfrm>
          <a:prstGeom prst="rightArrow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Kaiti Std R" pitchFamily="18" charset="-128"/>
                <a:ea typeface="Adobe Kaiti Std R" pitchFamily="18" charset="-128"/>
              </a:rPr>
              <a:t>TIME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2483768" y="2132856"/>
            <a:ext cx="3600400" cy="2808312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processing</a:t>
            </a:r>
          </a:p>
        </p:txBody>
      </p:sp>
      <p:sp>
        <p:nvSpPr>
          <p:cNvPr id="14" name="TextBox 13"/>
          <p:cNvSpPr txBox="1"/>
          <p:nvPr/>
        </p:nvSpPr>
        <p:spPr>
          <a:xfrm rot="18234961">
            <a:off x="2808926" y="343520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</p:txBody>
      </p:sp>
      <p:sp>
        <p:nvSpPr>
          <p:cNvPr id="15" name="TextBox 14"/>
          <p:cNvSpPr txBox="1"/>
          <p:nvPr/>
        </p:nvSpPr>
        <p:spPr>
          <a:xfrm rot="3365039" flipH="1">
            <a:off x="4974769" y="340201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1840" y="4950460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Integrated Node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1204" y="2240868"/>
            <a:ext cx="1872208" cy="2448272"/>
            <a:chOff x="561204" y="1916832"/>
            <a:chExt cx="1872208" cy="2448272"/>
          </a:xfrm>
        </p:grpSpPr>
        <p:sp>
          <p:nvSpPr>
            <p:cNvPr id="17" name="Right Arrow 16"/>
            <p:cNvSpPr/>
            <p:nvPr/>
          </p:nvSpPr>
          <p:spPr>
            <a:xfrm>
              <a:off x="561204" y="1916832"/>
              <a:ext cx="187220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data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61204" y="2422174"/>
              <a:ext cx="187220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data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61204" y="2924944"/>
              <a:ext cx="187220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data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61204" y="3429000"/>
              <a:ext cx="187220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data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61204" y="3933056"/>
              <a:ext cx="187220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data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56176" y="2240868"/>
            <a:ext cx="1872208" cy="2448272"/>
            <a:chOff x="6156176" y="1988840"/>
            <a:chExt cx="1872208" cy="2448272"/>
          </a:xfrm>
        </p:grpSpPr>
        <p:sp>
          <p:nvSpPr>
            <p:cNvPr id="24" name="Right Arrow 23"/>
            <p:cNvSpPr/>
            <p:nvPr/>
          </p:nvSpPr>
          <p:spPr>
            <a:xfrm>
              <a:off x="6156176" y="1988840"/>
              <a:ext cx="187220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data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6156176" y="2494182"/>
              <a:ext cx="187220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data</a:t>
              </a: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6156176" y="2996952"/>
              <a:ext cx="187220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data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6156176" y="3501008"/>
              <a:ext cx="187220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data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6156176" y="4005064"/>
              <a:ext cx="187220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7112179"/>
      </p:ext>
    </p:extLst>
  </p:cSld>
  <p:clrMapOvr>
    <a:masterClrMapping/>
  </p:clrMapOvr>
  <p:transition spd="slow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Examples of Integrated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328592"/>
          </a:xfrm>
        </p:spPr>
        <p:txBody>
          <a:bodyPr>
            <a:normAutofit fontScale="92500" lnSpcReduction="10000"/>
          </a:bodyPr>
          <a:lstStyle/>
          <a:p>
            <a:r>
              <a:rPr lang="en-IE" dirty="0"/>
              <a:t>“</a:t>
            </a:r>
            <a:r>
              <a:rPr lang="en-IE" i="1" dirty="0"/>
              <a:t>Wherever understanding demands reference to both the human and the digital”</a:t>
            </a:r>
          </a:p>
          <a:p>
            <a:r>
              <a:rPr lang="en-IE" dirty="0"/>
              <a:t>Me and my smart phone (+ fitbit </a:t>
            </a:r>
            <a:r>
              <a:rPr lang="en-IE"/>
              <a:t>+ etc..)</a:t>
            </a:r>
            <a:endParaRPr lang="en-IE" dirty="0"/>
          </a:p>
          <a:p>
            <a:pPr lvl="1"/>
            <a:r>
              <a:rPr lang="en-IE" i="1" dirty="0"/>
              <a:t>integrated personage</a:t>
            </a:r>
          </a:p>
          <a:p>
            <a:r>
              <a:rPr lang="en-IE" dirty="0"/>
              <a:t>IoT House + family inhabitants</a:t>
            </a:r>
          </a:p>
          <a:p>
            <a:r>
              <a:rPr lang="en-IE" dirty="0"/>
              <a:t>Connected car (people, devices, mapping/navigation)</a:t>
            </a:r>
          </a:p>
          <a:p>
            <a:r>
              <a:rPr lang="en-IE" dirty="0"/>
              <a:t>A video conference (people + devices + systems)</a:t>
            </a:r>
          </a:p>
          <a:p>
            <a:r>
              <a:rPr lang="en-IE" dirty="0"/>
              <a:t>YouTube (people + systems + video content)</a:t>
            </a:r>
          </a:p>
          <a:p>
            <a:r>
              <a:rPr lang="en-IE" dirty="0"/>
              <a:t>Google (people + devices + systems + standards + culture + money + organisational structures)</a:t>
            </a:r>
          </a:p>
          <a:p>
            <a:pPr lvl="1"/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7708053"/>
      </p:ext>
    </p:extLst>
  </p:cSld>
  <p:clrMapOvr>
    <a:masterClrMapping/>
  </p:clrMapOvr>
  <p:transition spd="slow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Integrated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Input → Processing → Output</a:t>
            </a:r>
          </a:p>
          <a:p>
            <a:pPr lvl="1"/>
            <a:r>
              <a:rPr lang="en-IE" dirty="0"/>
              <a:t>Ethical concerns different for each stage</a:t>
            </a:r>
          </a:p>
          <a:p>
            <a:pPr lvl="2"/>
            <a:r>
              <a:rPr lang="en-IE" dirty="0"/>
              <a:t>But shared across all technologies and contexts</a:t>
            </a:r>
          </a:p>
          <a:p>
            <a:pPr lvl="3"/>
            <a:r>
              <a:rPr lang="en-IE" dirty="0"/>
              <a:t>Ontology is irrelevant</a:t>
            </a:r>
          </a:p>
          <a:p>
            <a:r>
              <a:rPr lang="en-IE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Integrated Personage</a:t>
            </a:r>
            <a:endParaRPr lang="en-I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IE" dirty="0"/>
              <a:t>Human + personal devices</a:t>
            </a:r>
          </a:p>
          <a:p>
            <a:pPr lvl="1"/>
            <a:r>
              <a:rPr lang="en-IE" dirty="0"/>
              <a:t>Primary unit of human interaction with the digital environment</a:t>
            </a:r>
          </a:p>
          <a:p>
            <a:pPr lvl="1"/>
            <a:r>
              <a:rPr lang="en-IE" dirty="0"/>
              <a:t>Personal devices have special ethical status ∵ of their relation to the person</a:t>
            </a:r>
          </a:p>
          <a:p>
            <a:pPr lvl="2"/>
            <a:r>
              <a:rPr lang="en-IE" dirty="0"/>
              <a:t>Can include concept of extended self</a:t>
            </a:r>
          </a:p>
          <a:p>
            <a:pPr lvl="2"/>
            <a:r>
              <a:rPr lang="en-IE" dirty="0"/>
              <a:t>Floridi would include the data</a:t>
            </a:r>
          </a:p>
        </p:txBody>
      </p:sp>
    </p:spTree>
    <p:extLst>
      <p:ext uri="{BB962C8B-B14F-4D97-AF65-F5344CB8AC3E}">
        <p14:creationId xmlns:p14="http://schemas.microsoft.com/office/powerpoint/2010/main" val="682067353"/>
      </p:ext>
    </p:extLst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Digital Alienation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1188" y="1988840"/>
            <a:ext cx="7705725" cy="3238500"/>
            <a:chOff x="611188" y="1988840"/>
            <a:chExt cx="7705725" cy="3238500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3419475" y="4004965"/>
              <a:ext cx="2087563" cy="12223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IE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panose="020B0604020202020204" pitchFamily="34" charset="0"/>
                </a:rPr>
                <a:t>Digital </a:t>
              </a:r>
              <a:br>
                <a:rPr lang="en-IE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panose="020B0604020202020204" pitchFamily="34" charset="0"/>
                </a:rPr>
              </a:br>
              <a:r>
                <a:rPr lang="en-IE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panose="020B0604020202020204" pitchFamily="34" charset="0"/>
                </a:rPr>
                <a:t>Alienation</a:t>
              </a: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611188" y="2420640"/>
              <a:ext cx="2087562" cy="1222375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IE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Coercion</a:t>
              </a: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6229350" y="2420640"/>
              <a:ext cx="2087563" cy="122237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IE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Estrangement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3419475" y="1988840"/>
              <a:ext cx="2087563" cy="12223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IE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Existence</a:t>
              </a:r>
            </a:p>
          </p:txBody>
        </p:sp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 rot="2529839">
              <a:off x="2339975" y="3644603"/>
              <a:ext cx="1079500" cy="720725"/>
            </a:xfrm>
            <a:custGeom>
              <a:avLst/>
              <a:gdLst>
                <a:gd name="T0" fmla="*/ 809625 w 21600"/>
                <a:gd name="T1" fmla="*/ 0 h 21600"/>
                <a:gd name="T2" fmla="*/ 0 w 21600"/>
                <a:gd name="T3" fmla="*/ 360362 h 21600"/>
                <a:gd name="T4" fmla="*/ 809625 w 21600"/>
                <a:gd name="T5" fmla="*/ 720725 h 21600"/>
                <a:gd name="T6" fmla="*/ 1079500 w 21600"/>
                <a:gd name="T7" fmla="*/ 36036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 rot="19070161" flipH="1">
              <a:off x="5580063" y="3644603"/>
              <a:ext cx="1079500" cy="720725"/>
            </a:xfrm>
            <a:custGeom>
              <a:avLst/>
              <a:gdLst>
                <a:gd name="T0" fmla="*/ 809625 w 21600"/>
                <a:gd name="T1" fmla="*/ 0 h 21600"/>
                <a:gd name="T2" fmla="*/ 0 w 21600"/>
                <a:gd name="T3" fmla="*/ 360362 h 21600"/>
                <a:gd name="T4" fmla="*/ 809625 w 21600"/>
                <a:gd name="T5" fmla="*/ 720725 h 21600"/>
                <a:gd name="T6" fmla="*/ 1079500 w 21600"/>
                <a:gd name="T7" fmla="*/ 36036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 rot="16199482" flipH="1">
              <a:off x="4065588" y="3284240"/>
              <a:ext cx="720725" cy="720725"/>
            </a:xfrm>
            <a:custGeom>
              <a:avLst/>
              <a:gdLst>
                <a:gd name="T0" fmla="*/ 540544 w 21600"/>
                <a:gd name="T1" fmla="*/ 0 h 21600"/>
                <a:gd name="T2" fmla="*/ 0 w 21600"/>
                <a:gd name="T3" fmla="*/ 360362 h 21600"/>
                <a:gd name="T4" fmla="*/ 540544 w 21600"/>
                <a:gd name="T5" fmla="*/ 720725 h 21600"/>
                <a:gd name="T6" fmla="*/ 720725 w 21600"/>
                <a:gd name="T7" fmla="*/ 36036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620355430"/>
      </p:ext>
    </p:extLst>
  </p:cSld>
  <p:clrMapOvr>
    <a:masterClrMapping/>
  </p:clrMapOvr>
  <p:transition spd="slow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8032" y="109500"/>
            <a:ext cx="8676456" cy="6631868"/>
            <a:chOff x="85362" y="1628800"/>
            <a:chExt cx="8676456" cy="6631868"/>
          </a:xfrm>
        </p:grpSpPr>
        <p:grpSp>
          <p:nvGrpSpPr>
            <p:cNvPr id="8" name="Group 7"/>
            <p:cNvGrpSpPr/>
            <p:nvPr/>
          </p:nvGrpSpPr>
          <p:grpSpPr>
            <a:xfrm>
              <a:off x="85362" y="1628800"/>
              <a:ext cx="8676456" cy="6631868"/>
              <a:chOff x="85362" y="1628800"/>
              <a:chExt cx="8676456" cy="6631868"/>
            </a:xfrm>
          </p:grpSpPr>
          <p:pic>
            <p:nvPicPr>
              <p:cNvPr id="1026" name="Picture 2" descr="Image result for wearable iot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8" t="2041" r="6560" b="3995"/>
              <a:stretch/>
            </p:blipFill>
            <p:spPr bwMode="auto">
              <a:xfrm>
                <a:off x="94150" y="1628800"/>
                <a:ext cx="8667668" cy="6631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85362" y="7605484"/>
                <a:ext cx="1152128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609690" y="7605484"/>
                <a:ext cx="1152128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526449" y="1628800"/>
              <a:ext cx="3888432" cy="6480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IE" sz="28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Integrated Personage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660200"/>
      </p:ext>
    </p:extLst>
  </p:cSld>
  <p:clrMapOvr>
    <a:masterClrMapping/>
  </p:clrMapOvr>
  <p:transition spd="slow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AutoShape 6" descr="Image result for that's all folk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8" descr="Image result for that's all folks&quot;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10" descr="Image result for that's all folk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12" descr="Image result for that's all folks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" y="7937"/>
            <a:ext cx="908681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520440"/>
      </p:ext>
    </p:extLst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701731"/>
          </a:xfrm>
        </p:spPr>
        <p:txBody>
          <a:bodyPr>
            <a:normAutofit fontScale="90000"/>
          </a:bodyPr>
          <a:lstStyle/>
          <a:p>
            <a:r>
              <a:rPr lang="en-IE"/>
              <a:t>Digital Alienation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856984" cy="5856988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E" sz="2400">
                <a:solidFill>
                  <a:srgbClr val="FFFF00"/>
                </a:solidFill>
              </a:rPr>
              <a:t>All </a:t>
            </a:r>
            <a:r>
              <a:rPr lang="en-IE" sz="2400"/>
              <a:t>digital human activity has economic value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/>
              <a:t>Value is derived through commercial surveillance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/>
              <a:t>Commercial surveillance is ubiquitous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E" sz="2400"/>
              <a:t>Core economic unit is the </a:t>
            </a:r>
            <a:r>
              <a:rPr lang="en-IE" sz="2400">
                <a:solidFill>
                  <a:srgbClr val="FFC000"/>
                </a:solidFill>
              </a:rPr>
              <a:t>personal profile: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000"/>
              <a:t>Digital Persona (communicative activity)</a:t>
            </a:r>
          </a:p>
          <a:p>
            <a:pPr marL="514350" lvl="1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IE" sz="2400"/>
              <a:t>		    +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000"/>
              <a:t>Data Shadow (record of all digital activity </a:t>
            </a:r>
            <a:br>
              <a:rPr lang="en-IE" sz="2000"/>
            </a:br>
            <a:r>
              <a:rPr lang="en-IE" sz="2000"/>
              <a:t>			+ secondary analysis)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400"/>
              <a:t>Alienating factors: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000">
                <a:solidFill>
                  <a:srgbClr val="FFC000"/>
                </a:solidFill>
              </a:rPr>
              <a:t>Existence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/>
              <a:t>Use of digital systems replaces labour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/>
              <a:t>Value is extracted via surveillance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000">
                <a:solidFill>
                  <a:srgbClr val="FFC000"/>
                </a:solidFill>
              </a:rPr>
              <a:t>Co-ercion</a:t>
            </a:r>
            <a:r>
              <a:rPr lang="en-IE" sz="2000"/>
              <a:t> (lack of choice)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/>
              <a:t>No alternatives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/>
              <a:t>Cannot be avoided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000">
                <a:solidFill>
                  <a:srgbClr val="FFC000"/>
                </a:solidFill>
              </a:rPr>
              <a:t>Estrangement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/>
              <a:t>Lack of knowledge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/>
              <a:t>Lack of power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/>
              <a:t>Commodified Personalization</a:t>
            </a:r>
          </a:p>
        </p:txBody>
      </p:sp>
    </p:spTree>
    <p:extLst>
      <p:ext uri="{BB962C8B-B14F-4D97-AF65-F5344CB8AC3E}">
        <p14:creationId xmlns:p14="http://schemas.microsoft.com/office/powerpoint/2010/main" val="1345254642"/>
      </p:ext>
    </p:extLst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599948" y="2217263"/>
            <a:ext cx="1944216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>
                <a:cs typeface="Arial" panose="020B0604020202020204" pitchFamily="34" charset="0"/>
              </a:rPr>
              <a:t>Communicative Acts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99948" y="4141620"/>
            <a:ext cx="1944216" cy="7674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>
                <a:cs typeface="Arial" panose="020B0604020202020204" pitchFamily="34" charset="0"/>
              </a:rPr>
              <a:t>Incidental Activity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5" y="2145255"/>
            <a:ext cx="492443" cy="1152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IE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Conscious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5" y="3769283"/>
            <a:ext cx="492443" cy="15121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IE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Unconscious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2616172" y="2289271"/>
            <a:ext cx="2808312" cy="864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>
              <a:solidFill>
                <a:schemeClr val="dk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Smiley Face 19"/>
          <p:cNvSpPr/>
          <p:nvPr/>
        </p:nvSpPr>
        <p:spPr bwMode="auto">
          <a:xfrm>
            <a:off x="6072556" y="2001239"/>
            <a:ext cx="1296144" cy="1296144"/>
          </a:xfrm>
          <a:prstGeom prst="smileyFace">
            <a:avLst/>
          </a:prstGeom>
          <a:solidFill>
            <a:srgbClr val="92D050">
              <a:alpha val="8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Digital Persona</a:t>
            </a:r>
          </a:p>
        </p:txBody>
      </p:sp>
      <p:sp>
        <p:nvSpPr>
          <p:cNvPr id="21" name="Can 20"/>
          <p:cNvSpPr/>
          <p:nvPr/>
        </p:nvSpPr>
        <p:spPr bwMode="auto">
          <a:xfrm>
            <a:off x="6072556" y="3886332"/>
            <a:ext cx="1296144" cy="986778"/>
          </a:xfrm>
          <a:prstGeom prst="can">
            <a:avLst/>
          </a:prstGeom>
          <a:solidFill>
            <a:srgbClr val="004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Data Shadow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2616172" y="4120586"/>
            <a:ext cx="2808312" cy="657852"/>
          </a:xfrm>
          <a:prstGeom prst="rightArrow">
            <a:avLst/>
          </a:prstGeom>
          <a:solidFill>
            <a:srgbClr val="00B050">
              <a:alpha val="6392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964001" y="1808093"/>
            <a:ext cx="1656184" cy="3204357"/>
          </a:xfrm>
          <a:prstGeom prst="roundRect">
            <a:avLst/>
          </a:prstGeom>
          <a:solidFill>
            <a:srgbClr val="FFCC66">
              <a:alpha val="4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400" b="0" i="0" u="none" strike="noStrike" cap="none" normalizeH="0" baseline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Personal Profile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- alienated</a:t>
            </a:r>
            <a:br>
              <a:rPr lang="en-IE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IE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- coerced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- commodified</a:t>
            </a:r>
            <a:br>
              <a:rPr lang="en-IE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IE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- hidden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424485" y="1065135"/>
            <a:ext cx="338554" cy="4320480"/>
            <a:chOff x="5424485" y="1065135"/>
            <a:chExt cx="338554" cy="4320480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5747099" y="1065135"/>
              <a:ext cx="0" cy="432048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03200" dist="38100" dir="2700000" algn="ctr" rotWithShape="0">
                <a:schemeClr val="bg1">
                  <a:lumMod val="85000"/>
                </a:schemeClr>
              </a:outerShdw>
            </a:effectLst>
          </p:spPr>
        </p:cxnSp>
        <p:sp>
          <p:nvSpPr>
            <p:cNvPr id="36" name="TextBox 35"/>
            <p:cNvSpPr txBox="1"/>
            <p:nvPr/>
          </p:nvSpPr>
          <p:spPr>
            <a:xfrm rot="16200000">
              <a:off x="4755423" y="3344128"/>
              <a:ext cx="1676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600">
                  <a:solidFill>
                    <a:srgbClr val="FF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Curtain of secrecy</a:t>
              </a:r>
            </a:p>
          </p:txBody>
        </p:sp>
      </p:grpSp>
      <p:sp>
        <p:nvSpPr>
          <p:cNvPr id="37" name="Up Arrow Callout 36"/>
          <p:cNvSpPr/>
          <p:nvPr/>
        </p:nvSpPr>
        <p:spPr bwMode="auto">
          <a:xfrm>
            <a:off x="6360588" y="4916817"/>
            <a:ext cx="863011" cy="468798"/>
          </a:xfrm>
          <a:prstGeom prst="upArrowCallout">
            <a:avLst/>
          </a:prstGeom>
          <a:solidFill>
            <a:srgbClr val="D08B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E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IP rights</a:t>
            </a:r>
          </a:p>
        </p:txBody>
      </p:sp>
      <p:sp>
        <p:nvSpPr>
          <p:cNvPr id="38" name="Up Arrow Callout 37"/>
          <p:cNvSpPr/>
          <p:nvPr/>
        </p:nvSpPr>
        <p:spPr bwMode="auto">
          <a:xfrm>
            <a:off x="5027018" y="5385615"/>
            <a:ext cx="1440161" cy="576064"/>
          </a:xfrm>
          <a:prstGeom prst="upArrowCallout">
            <a:avLst/>
          </a:prstGeom>
          <a:solidFill>
            <a:srgbClr val="D08B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E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walled gardens</a:t>
            </a:r>
          </a:p>
        </p:txBody>
      </p:sp>
      <p:sp>
        <p:nvSpPr>
          <p:cNvPr id="39" name="Right Brace 38"/>
          <p:cNvSpPr/>
          <p:nvPr/>
        </p:nvSpPr>
        <p:spPr bwMode="auto">
          <a:xfrm rot="3221275">
            <a:off x="6757864" y="5336650"/>
            <a:ext cx="432048" cy="1003147"/>
          </a:xfrm>
          <a:prstGeom prst="rightBrac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900105" y="6033687"/>
            <a:ext cx="1369237" cy="347641"/>
          </a:xfrm>
          <a:prstGeom prst="rect">
            <a:avLst/>
          </a:prstGeom>
          <a:solidFill>
            <a:srgbClr val="D08B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E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estrangement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7504" y="6080897"/>
            <a:ext cx="3320600" cy="548735"/>
            <a:chOff x="623172" y="6080897"/>
            <a:chExt cx="3320600" cy="548735"/>
          </a:xfrm>
        </p:grpSpPr>
        <p:sp>
          <p:nvSpPr>
            <p:cNvPr id="42" name="5-Point Star 41"/>
            <p:cNvSpPr/>
            <p:nvPr/>
          </p:nvSpPr>
          <p:spPr bwMode="auto">
            <a:xfrm>
              <a:off x="623172" y="6080897"/>
              <a:ext cx="636459" cy="548612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29210" y="6260300"/>
              <a:ext cx="2614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Points of value extraction</a:t>
              </a:r>
            </a:p>
          </p:txBody>
        </p:sp>
      </p:grpSp>
      <p:sp>
        <p:nvSpPr>
          <p:cNvPr id="46" name="5-Point Star 45"/>
          <p:cNvSpPr/>
          <p:nvPr/>
        </p:nvSpPr>
        <p:spPr bwMode="auto">
          <a:xfrm>
            <a:off x="495312" y="1870949"/>
            <a:ext cx="636459" cy="548612"/>
          </a:xfrm>
          <a:prstGeom prst="star5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5-Point Star 46"/>
          <p:cNvSpPr/>
          <p:nvPr/>
        </p:nvSpPr>
        <p:spPr bwMode="auto">
          <a:xfrm>
            <a:off x="495311" y="3803132"/>
            <a:ext cx="636459" cy="548612"/>
          </a:xfrm>
          <a:prstGeom prst="star5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5-Point Star 48"/>
          <p:cNvSpPr/>
          <p:nvPr/>
        </p:nvSpPr>
        <p:spPr bwMode="auto">
          <a:xfrm>
            <a:off x="3203848" y="3014850"/>
            <a:ext cx="1656184" cy="1206238"/>
          </a:xfrm>
          <a:prstGeom prst="star5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triped Right Arrow 51"/>
          <p:cNvSpPr/>
          <p:nvPr/>
        </p:nvSpPr>
        <p:spPr bwMode="auto">
          <a:xfrm rot="19128642">
            <a:off x="7626603" y="2068195"/>
            <a:ext cx="1012981" cy="699678"/>
          </a:xfrm>
          <a:prstGeom prst="stripedRightArrow">
            <a:avLst/>
          </a:prstGeom>
          <a:solidFill>
            <a:srgbClr val="A500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SOLD</a:t>
            </a:r>
          </a:p>
        </p:txBody>
      </p:sp>
      <p:sp>
        <p:nvSpPr>
          <p:cNvPr id="53" name="Striped Right Arrow 52"/>
          <p:cNvSpPr/>
          <p:nvPr/>
        </p:nvSpPr>
        <p:spPr bwMode="auto">
          <a:xfrm rot="1658429" flipH="1">
            <a:off x="7556815" y="4160940"/>
            <a:ext cx="1012981" cy="699678"/>
          </a:xfrm>
          <a:prstGeom prst="stripedRightArrow">
            <a:avLst/>
          </a:prstGeom>
          <a:solidFill>
            <a:srgbClr val="A500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USED</a:t>
            </a:r>
            <a:endParaRPr kumimoji="0" lang="en-I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5-Point Star 49"/>
          <p:cNvSpPr/>
          <p:nvPr/>
        </p:nvSpPr>
        <p:spPr bwMode="auto">
          <a:xfrm>
            <a:off x="8269342" y="1869422"/>
            <a:ext cx="636459" cy="548612"/>
          </a:xfrm>
          <a:prstGeom prst="star5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5-Point Star 50"/>
          <p:cNvSpPr/>
          <p:nvPr/>
        </p:nvSpPr>
        <p:spPr bwMode="auto">
          <a:xfrm>
            <a:off x="8153815" y="4388216"/>
            <a:ext cx="636459" cy="548612"/>
          </a:xfrm>
          <a:prstGeom prst="star5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689046" y="188640"/>
            <a:ext cx="7886700" cy="701731"/>
          </a:xfrm>
        </p:spPr>
        <p:txBody>
          <a:bodyPr>
            <a:normAutofit fontScale="90000"/>
          </a:bodyPr>
          <a:lstStyle/>
          <a:p>
            <a:r>
              <a:rPr lang="en-IE"/>
              <a:t>Process of digital alienation</a:t>
            </a:r>
          </a:p>
        </p:txBody>
      </p:sp>
    </p:spTree>
    <p:extLst>
      <p:ext uri="{BB962C8B-B14F-4D97-AF65-F5344CB8AC3E}">
        <p14:creationId xmlns:p14="http://schemas.microsoft.com/office/powerpoint/2010/main" val="99757854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  <p:bldP spid="31" grpId="0" animBg="1"/>
      <p:bldP spid="37" grpId="0" animBg="1"/>
      <p:bldP spid="38" grpId="0" animBg="1"/>
      <p:bldP spid="39" grpId="0" animBg="1"/>
      <p:bldP spid="41" grpId="0" animBg="1"/>
      <p:bldP spid="46" grpId="0" animBg="1"/>
      <p:bldP spid="47" grpId="0" animBg="1"/>
      <p:bldP spid="49" grpId="0" animBg="1"/>
      <p:bldP spid="52" grpId="0" animBg="1"/>
      <p:bldP spid="53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Estrangement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/>
              <a:t>Isolated from essential aspects of yourself</a:t>
            </a:r>
          </a:p>
          <a:p>
            <a:endParaRPr lang="en-IE"/>
          </a:p>
          <a:p>
            <a:endParaRPr lang="en-IE"/>
          </a:p>
          <a:p>
            <a:pPr lvl="1"/>
            <a:r>
              <a:rPr lang="en-IE"/>
              <a:t>Can only express</a:t>
            </a:r>
          </a:p>
          <a:p>
            <a:pPr lvl="2"/>
            <a:r>
              <a:rPr lang="en-IE"/>
              <a:t>What can be put into numbers</a:t>
            </a:r>
          </a:p>
          <a:p>
            <a:pPr lvl="2"/>
            <a:r>
              <a:rPr lang="en-IE"/>
              <a:t>What they can sell</a:t>
            </a:r>
          </a:p>
          <a:p>
            <a:r>
              <a:rPr lang="en-IE"/>
              <a:t>Hidden</a:t>
            </a:r>
          </a:p>
          <a:p>
            <a:pPr lvl="1"/>
            <a:r>
              <a:rPr lang="en-IE"/>
              <a:t>What?</a:t>
            </a:r>
          </a:p>
          <a:p>
            <a:pPr lvl="1"/>
            <a:r>
              <a:rPr lang="en-IE"/>
              <a:t>Who?</a:t>
            </a:r>
          </a:p>
          <a:p>
            <a:r>
              <a:rPr lang="en-IE"/>
              <a:t>Uncontrolled</a:t>
            </a:r>
          </a:p>
          <a:p>
            <a:endParaRPr lang="en-IE"/>
          </a:p>
          <a:p>
            <a:endParaRPr lang="en-IE"/>
          </a:p>
        </p:txBody>
      </p:sp>
      <p:sp>
        <p:nvSpPr>
          <p:cNvPr id="4" name="AutoShape 2" descr="Image result for facebook like but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4" descr="Image result for facebook like but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0" name="Picture 6" descr="Image result for facebook like but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0" y="1392178"/>
            <a:ext cx="2959719" cy="228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facebook dislike button 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91266"/>
            <a:ext cx="1114128" cy="95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facebook dislike button 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92478"/>
            <a:ext cx="1728192" cy="11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466133" y="1445384"/>
            <a:ext cx="5335643" cy="2746272"/>
            <a:chOff x="1466133" y="1445384"/>
            <a:chExt cx="5335643" cy="2746272"/>
          </a:xfrm>
        </p:grpSpPr>
        <p:sp>
          <p:nvSpPr>
            <p:cNvPr id="6" name="Rectangle 5"/>
            <p:cNvSpPr/>
            <p:nvPr/>
          </p:nvSpPr>
          <p:spPr>
            <a:xfrm>
              <a:off x="5798605" y="1445384"/>
              <a:ext cx="1003171" cy="26468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600" b="1" cap="none" spc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X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66133" y="1544778"/>
              <a:ext cx="1003171" cy="26468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600" b="1">
                  <a:ln w="24500" cmpd="dbl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sym typeface="Wingdings 2"/>
                </a:rPr>
                <a:t></a:t>
              </a:r>
              <a:endParaRPr lang="en-US" sz="16600" b="1" cap="none" spc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3808" y="1528903"/>
              <a:ext cx="1003171" cy="26468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600" b="1">
                  <a:ln w="24500" cmpd="dbl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sym typeface="Wingdings 2"/>
                </a:rPr>
                <a:t></a:t>
              </a:r>
              <a:endParaRPr lang="en-US" sz="16600" b="1" cap="none" spc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05390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Coercion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>
                <a:solidFill>
                  <a:srgbClr val="FFC000"/>
                </a:solidFill>
              </a:rPr>
              <a:t>Direct coercion</a:t>
            </a:r>
          </a:p>
          <a:p>
            <a:pPr lvl="1"/>
            <a:r>
              <a:rPr lang="en-IE"/>
              <a:t>Threat communicated directly to you</a:t>
            </a:r>
          </a:p>
          <a:p>
            <a:r>
              <a:rPr lang="en-IE">
                <a:solidFill>
                  <a:srgbClr val="FFC000"/>
                </a:solidFill>
              </a:rPr>
              <a:t>Structural coercion</a:t>
            </a:r>
          </a:p>
          <a:p>
            <a:pPr lvl="1"/>
            <a:r>
              <a:rPr lang="en-IE"/>
              <a:t>Lack of choice</a:t>
            </a:r>
          </a:p>
          <a:p>
            <a:r>
              <a:rPr lang="en-IE">
                <a:solidFill>
                  <a:srgbClr val="FFC000"/>
                </a:solidFill>
              </a:rPr>
              <a:t>Nudging</a:t>
            </a:r>
          </a:p>
          <a:p>
            <a:pPr lvl="1"/>
            <a:r>
              <a:rPr lang="en-IE"/>
              <a:t>Small and apparently insignificant details can have major impacts on people’s behavior</a:t>
            </a:r>
          </a:p>
          <a:p>
            <a:pPr lvl="2"/>
            <a:r>
              <a:rPr lang="en-IE"/>
              <a:t>Reshape the lines on the roads to slow drivers down</a:t>
            </a:r>
          </a:p>
          <a:p>
            <a:pPr lvl="2"/>
            <a:r>
              <a:rPr lang="en-IE"/>
              <a:t>Place horrible pictures on cigarette packets</a:t>
            </a:r>
          </a:p>
          <a:p>
            <a:pPr lvl="2"/>
            <a:r>
              <a:rPr lang="en-IE"/>
              <a:t>Don’t read privacy policy because it would take a week</a:t>
            </a:r>
          </a:p>
          <a:p>
            <a:pPr lvl="2"/>
            <a:r>
              <a:rPr lang="en-IE"/>
              <a:t>Achievement badges in games</a:t>
            </a:r>
          </a:p>
          <a:p>
            <a:pPr lvl="1"/>
            <a:r>
              <a:rPr lang="en-IE"/>
              <a:t>Not focused on conscious/rational choice</a:t>
            </a:r>
          </a:p>
        </p:txBody>
      </p:sp>
    </p:spTree>
    <p:extLst>
      <p:ext uri="{BB962C8B-B14F-4D97-AF65-F5344CB8AC3E}">
        <p14:creationId xmlns:p14="http://schemas.microsoft.com/office/powerpoint/2010/main" val="493318782"/>
      </p:ext>
    </p:extLst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96753"/>
            <a:ext cx="8820150" cy="5661248"/>
          </a:xfrm>
        </p:spPr>
        <p:txBody>
          <a:bodyPr/>
          <a:lstStyle/>
          <a:p>
            <a:r>
              <a:rPr lang="en-IE"/>
              <a:t>Your value per year:</a:t>
            </a:r>
          </a:p>
          <a:p>
            <a:pPr lvl="1"/>
            <a:r>
              <a:rPr lang="en-IE"/>
              <a:t>Instagram: €320 (5c/hr)</a:t>
            </a:r>
          </a:p>
          <a:p>
            <a:pPr lvl="1"/>
            <a:r>
              <a:rPr lang="en-IE"/>
              <a:t>Google Search: €200 (15c/hr)</a:t>
            </a:r>
          </a:p>
          <a:p>
            <a:pPr lvl="1"/>
            <a:r>
              <a:rPr lang="en-IE"/>
              <a:t>Facebook: €170 (2c/hr)</a:t>
            </a:r>
          </a:p>
          <a:p>
            <a:pPr lvl="1"/>
            <a:r>
              <a:rPr lang="en-IE"/>
              <a:t>Twitter: €90</a:t>
            </a:r>
          </a:p>
          <a:p>
            <a:pPr lvl="1"/>
            <a:r>
              <a:rPr lang="en-IE"/>
              <a:t>LinkedIn: €80</a:t>
            </a:r>
          </a:p>
          <a:p>
            <a:pPr lvl="1"/>
            <a:r>
              <a:rPr lang="en-IE"/>
              <a:t>Tik Tok: €60</a:t>
            </a:r>
          </a:p>
          <a:p>
            <a:pPr lvl="1"/>
            <a:r>
              <a:rPr lang="en-IE"/>
              <a:t>Snapchat: €10 (0.5c/hr)</a:t>
            </a:r>
          </a:p>
          <a:p>
            <a:r>
              <a:rPr lang="en-IE"/>
              <a:t>Personalisation and filter bubbles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5875162"/>
      </p:ext>
    </p:extLst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4704"/>
          </a:xfrm>
        </p:spPr>
        <p:txBody>
          <a:bodyPr>
            <a:normAutofit/>
          </a:bodyPr>
          <a:lstStyle/>
          <a:p>
            <a:r>
              <a:rPr lang="en-IE"/>
              <a:t>Filter Bubbles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0728"/>
            <a:ext cx="8820150" cy="5877273"/>
          </a:xfrm>
        </p:spPr>
        <p:txBody>
          <a:bodyPr>
            <a:normAutofit fontScale="77500" lnSpcReduction="20000"/>
          </a:bodyPr>
          <a:lstStyle/>
          <a:p>
            <a:r>
              <a:rPr lang="en-IE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 Bubble</a:t>
            </a:r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a state of intellectual isolation caused by personalised news feeds</a:t>
            </a:r>
          </a:p>
          <a:p>
            <a:pPr lvl="1"/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 become separated from information that disagrees with their viewpoint</a:t>
            </a:r>
          </a:p>
          <a:p>
            <a:pPr lvl="1"/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Isolates people in their own ideological bubbles</a:t>
            </a:r>
          </a:p>
          <a:p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Hidden - Most do not realise it is happening</a:t>
            </a:r>
          </a:p>
          <a:p>
            <a:pPr lvl="1"/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 of Facebook users, 90% of Google users</a:t>
            </a:r>
          </a:p>
          <a:p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 exposure to conflicting views </a:t>
            </a:r>
          </a:p>
          <a:p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Empirical dangers:</a:t>
            </a:r>
          </a:p>
          <a:p>
            <a:pPr lvl="1"/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Confirmation bias</a:t>
            </a:r>
          </a:p>
          <a:p>
            <a:pPr lvl="1"/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Psychological harm</a:t>
            </a:r>
          </a:p>
          <a:p>
            <a:pPr lvl="1"/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Misinformation</a:t>
            </a:r>
          </a:p>
          <a:p>
            <a:pPr lvl="1"/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sorting</a:t>
            </a:r>
          </a:p>
          <a:p>
            <a:pPr lvl="1"/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Fake news</a:t>
            </a:r>
          </a:p>
          <a:p>
            <a:pPr lvl="1"/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Undermines democracy</a:t>
            </a:r>
          </a:p>
          <a:p>
            <a:pPr lvl="1"/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Generates untrue intellectual complexes</a:t>
            </a:r>
          </a:p>
          <a:p>
            <a:pPr lvl="2"/>
            <a:r>
              <a:rPr lang="en-I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EG: Ant-Vax, Sovereign Citizens, Flat Earthers</a:t>
            </a:r>
          </a:p>
          <a:p>
            <a:pPr lvl="1"/>
            <a:endParaRPr lang="en-I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132074"/>
      </p:ext>
    </p:extLst>
  </p:cSld>
  <p:clrMapOvr>
    <a:masterClrMapping/>
  </p:clrMapOvr>
  <p:transition spd="slow">
    <p:randomBar/>
  </p:transition>
</p:sld>
</file>

<file path=ppt/theme/theme1.xml><?xml version="1.0" encoding="utf-8"?>
<a:theme xmlns:a="http://schemas.openxmlformats.org/drawingml/2006/main" name="my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myTheme</Template>
  <TotalTime>373</TotalTime>
  <Words>1337</Words>
  <Application>Microsoft Office PowerPoint</Application>
  <PresentationFormat>On-screen Show (4:3)</PresentationFormat>
  <Paragraphs>269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Adobe Kaiti Std R</vt:lpstr>
      <vt:lpstr>Aharoni</vt:lpstr>
      <vt:lpstr>Arial</vt:lpstr>
      <vt:lpstr>Bookman Old Style</vt:lpstr>
      <vt:lpstr>Calibri</vt:lpstr>
      <vt:lpstr>Cambria</vt:lpstr>
      <vt:lpstr>Wingdings 2</vt:lpstr>
      <vt:lpstr>myTheme</vt:lpstr>
      <vt:lpstr>Digital Alienation</vt:lpstr>
      <vt:lpstr>Traditional Alienation</vt:lpstr>
      <vt:lpstr>Digital Alienation</vt:lpstr>
      <vt:lpstr>Digital Alienation</vt:lpstr>
      <vt:lpstr>Process of digital alienation</vt:lpstr>
      <vt:lpstr>Estrangement</vt:lpstr>
      <vt:lpstr>Coercion</vt:lpstr>
      <vt:lpstr>Exploitation</vt:lpstr>
      <vt:lpstr>Filter Bubbles</vt:lpstr>
      <vt:lpstr>Smart City</vt:lpstr>
      <vt:lpstr>What is a Smart City?</vt:lpstr>
      <vt:lpstr>What is it?</vt:lpstr>
      <vt:lpstr>Visions of the Smart City</vt:lpstr>
      <vt:lpstr>Visions of the Smart City</vt:lpstr>
      <vt:lpstr>Visions of the Smart City</vt:lpstr>
      <vt:lpstr>Smart Home</vt:lpstr>
      <vt:lpstr>Wearables</vt:lpstr>
      <vt:lpstr>Implanted Tech</vt:lpstr>
      <vt:lpstr>Models</vt:lpstr>
      <vt:lpstr>Smart Cities</vt:lpstr>
      <vt:lpstr>Systems Theory</vt:lpstr>
      <vt:lpstr>Actor Network Theory Bruno Latour</vt:lpstr>
      <vt:lpstr>Autopoiesis Niklas Luhmann. The Autopoiesis of Social Systems. 1986</vt:lpstr>
      <vt:lpstr>Integrated Domain</vt:lpstr>
      <vt:lpstr>Integrated Domain</vt:lpstr>
      <vt:lpstr>Digital Perspective</vt:lpstr>
      <vt:lpstr>Integrated Node in Integrated Domain</vt:lpstr>
      <vt:lpstr>Examples of Integrated Nodes</vt:lpstr>
      <vt:lpstr>Integrated Nodes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City</dc:title>
  <dc:creator>Brandt Dainow</dc:creator>
  <cp:lastModifiedBy>Brandt Dainow</cp:lastModifiedBy>
  <cp:revision>36</cp:revision>
  <dcterms:created xsi:type="dcterms:W3CDTF">2020-04-29T11:41:14Z</dcterms:created>
  <dcterms:modified xsi:type="dcterms:W3CDTF">2024-03-13T15:18:02Z</dcterms:modified>
</cp:coreProperties>
</file>